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3" r:id="rId10"/>
    <p:sldId id="264" r:id="rId11"/>
    <p:sldId id="266" r:id="rId12"/>
    <p:sldId id="269" r:id="rId13"/>
    <p:sldId id="270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2" d="100"/>
          <a:sy n="62" d="100"/>
        </p:scale>
        <p:origin x="53" y="5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1B2410-F694-6E0D-D975-E5C7E44E19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DF3774E-4579-F95C-A4BC-829661C314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FE6FB6-F071-1745-025C-AD49BCEBB1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64FF0-700E-4654-8857-21DEF0546859}" type="datetimeFigureOut">
              <a:rPr lang="en-MY" smtClean="0"/>
              <a:t>14/3/2023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030E15-D9CC-5227-4D73-F87AE5050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EBF918-EE03-BB35-092E-37E99A5A2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7CFDC-4E81-4A90-928C-D998EBB18B5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6552644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74B0A0-0D01-F9D4-ABE3-9667227950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6DFFE7-0C79-15AA-809A-59C20C3939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4795F0-C317-A858-13C6-F7F8281F25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64FF0-700E-4654-8857-21DEF0546859}" type="datetimeFigureOut">
              <a:rPr lang="en-MY" smtClean="0"/>
              <a:t>14/3/2023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421170-773E-7887-4BF5-723D417DCC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83B890-C3BE-A874-B12C-038E7C4C75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7CFDC-4E81-4A90-928C-D998EBB18B5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117109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051F3DB-0FDA-F0F0-8C91-0A691D749D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E7CF18-62D6-1B97-7F39-700B732DF4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EEB19C-0B75-E6F1-BBB1-B58F1D0472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64FF0-700E-4654-8857-21DEF0546859}" type="datetimeFigureOut">
              <a:rPr lang="en-MY" smtClean="0"/>
              <a:t>14/3/2023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45F3B0-64DA-D2CD-D4D8-37F0176B65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21BB48-A7B9-A04E-ECF2-20AF181EDC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7CFDC-4E81-4A90-928C-D998EBB18B5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819547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4F34D8-835E-9B7C-8D84-A6AE276472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837FF2-8CE4-BD91-727F-B47FECFC9F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68CC61-065F-D222-CEBE-E94C7AC76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64FF0-700E-4654-8857-21DEF0546859}" type="datetimeFigureOut">
              <a:rPr lang="en-MY" smtClean="0"/>
              <a:t>14/3/2023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388E2C-0531-EDF8-2D13-BC6BDA35DE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09EA9C-76E2-CCA4-4C8E-7602FB9DD5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7CFDC-4E81-4A90-928C-D998EBB18B5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8880113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A5B9EF-44DD-9ACE-D62D-7A93A3731B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051359-D55C-669C-DD45-CF741B391F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AF2586-2EDF-C1FB-49AF-37CE8F0F85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64FF0-700E-4654-8857-21DEF0546859}" type="datetimeFigureOut">
              <a:rPr lang="en-MY" smtClean="0"/>
              <a:t>14/3/2023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BFB3D7-E893-2104-F286-ADC77C4CED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4D84BA-B7D3-EAAC-43B7-C1E32A80B0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7CFDC-4E81-4A90-928C-D998EBB18B5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1756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2138BF-1125-D814-5962-FF2107B968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B53283-D9EA-A36C-6681-AAAFB3409B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AB869D-9553-1BDD-B15D-85CC4B3614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296125-E38D-9199-9FCA-F6239C753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64FF0-700E-4654-8857-21DEF0546859}" type="datetimeFigureOut">
              <a:rPr lang="en-MY" smtClean="0"/>
              <a:t>14/3/2023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BCFBFD-3BFA-CAD0-531A-CA3D558249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10A99C-9985-AB2B-1C5F-E840F259C0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7CFDC-4E81-4A90-928C-D998EBB18B5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893355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94520E-1473-4FD9-C2AB-BAC7E3531B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6C5A39-0947-AA32-8D25-0C3694775E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8B94E2-5F75-9CC8-8BC1-6150D2D460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E47FE3A-6932-C617-10DB-A29FFA71DE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1DC2B8E-F1BA-CF45-7130-822F1CBF2C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3440BCF-F222-D848-6855-DC011D332A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64FF0-700E-4654-8857-21DEF0546859}" type="datetimeFigureOut">
              <a:rPr lang="en-MY" smtClean="0"/>
              <a:t>14/3/2023</a:t>
            </a:fld>
            <a:endParaRPr lang="en-MY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60AE0AF-B2F4-4F8D-BEBA-D56AA0CD56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AB85CD5-3110-1617-2B74-C8087B11B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7CFDC-4E81-4A90-928C-D998EBB18B5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6531749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DD7305-3C56-7DE5-C2A2-A7195BEBAA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5CAB36B-4DA0-9866-9925-5DB0A4AE3D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64FF0-700E-4654-8857-21DEF0546859}" type="datetimeFigureOut">
              <a:rPr lang="en-MY" smtClean="0"/>
              <a:t>14/3/2023</a:t>
            </a:fld>
            <a:endParaRPr lang="en-MY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C0DFE19-824F-FD06-C76A-F44ABFD852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CBA81CD-727C-D75E-F421-51F3107588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7CFDC-4E81-4A90-928C-D998EBB18B5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17756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F95E033-32C0-48C0-235D-0CC930DD9D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64FF0-700E-4654-8857-21DEF0546859}" type="datetimeFigureOut">
              <a:rPr lang="en-MY" smtClean="0"/>
              <a:t>14/3/2023</a:t>
            </a:fld>
            <a:endParaRPr lang="en-MY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74DD52B-4F2E-3BE6-AFC8-7B47861079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16DAC2-6642-4940-A899-89C99A9838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7CFDC-4E81-4A90-928C-D998EBB18B5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6423241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0F8CCC-06D2-3105-8CA6-499BDC9932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083381-F084-1644-FD46-BB667696F3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65BE01-7594-AD35-D8E6-DD0FF26E17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40D655-7DC1-BE7D-CD5C-E006425C17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64FF0-700E-4654-8857-21DEF0546859}" type="datetimeFigureOut">
              <a:rPr lang="en-MY" smtClean="0"/>
              <a:t>14/3/2023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5BE125-C65C-9C61-E628-F4CAF36878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7F7A6E-1D64-7868-A37D-E8E73C4902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7CFDC-4E81-4A90-928C-D998EBB18B5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589775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B278BB-4C50-38CC-8226-2EDACB837B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B5B4E32-BADF-E70B-1D9D-CCFBD7B405A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1BE370-1C54-3A7C-AC0D-E6BFA6963A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57A7FD-DD6E-BC4A-B240-05E9A5C274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64FF0-700E-4654-8857-21DEF0546859}" type="datetimeFigureOut">
              <a:rPr lang="en-MY" smtClean="0"/>
              <a:t>14/3/2023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90519B-82EC-A8DF-0657-EE3017DE8F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B9A061-A86C-C7F5-82FE-0146DDE393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7CFDC-4E81-4A90-928C-D998EBB18B5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264111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508BCAC-5C41-268B-6589-A416D43625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D89727-402D-316C-3543-706F60E168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0B1E05-D9E1-D5A0-6CE1-1C26A5F303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464FF0-700E-4654-8857-21DEF0546859}" type="datetimeFigureOut">
              <a:rPr lang="en-MY" smtClean="0"/>
              <a:t>14/3/2023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E21DA8-C5DA-CB65-B336-6D9D85CB3F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2F96EB-DDC0-3A02-DA4D-56E13F8050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67CFDC-4E81-4A90-928C-D998EBB18B5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75689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CBFC49-F8A1-0CA3-7658-5EF20A66593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MY">
                <a:solidFill>
                  <a:srgbClr val="FF0000"/>
                </a:solidFill>
              </a:rPr>
              <a:t>Flags Registers</a:t>
            </a:r>
          </a:p>
        </p:txBody>
      </p:sp>
    </p:spTree>
    <p:extLst>
      <p:ext uri="{BB962C8B-B14F-4D97-AF65-F5344CB8AC3E}">
        <p14:creationId xmlns:p14="http://schemas.microsoft.com/office/powerpoint/2010/main" val="25724971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CE7326-3A51-A20A-1FE5-E6E1ADD25A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68411"/>
            <a:ext cx="10515600" cy="5608552"/>
          </a:xfrm>
        </p:spPr>
        <p:txBody>
          <a:bodyPr/>
          <a:lstStyle/>
          <a:p>
            <a:r>
              <a:rPr lang="en-MY"/>
              <a:t>The CF will be cleared to 0 if no Carry  occurs. No wrap-arounds.</a:t>
            </a:r>
          </a:p>
          <a:p>
            <a:r>
              <a:rPr lang="en-MY"/>
              <a:t>example:</a:t>
            </a:r>
          </a:p>
          <a:p>
            <a:pPr marL="457200" lvl="1" indent="0">
              <a:buNone/>
            </a:pPr>
            <a:r>
              <a:rPr lang="en-MY">
                <a:solidFill>
                  <a:srgbClr val="FF0000"/>
                </a:solidFill>
              </a:rPr>
              <a:t>mov eax, 0x2</a:t>
            </a:r>
          </a:p>
          <a:p>
            <a:pPr marL="457200" lvl="1" indent="0">
              <a:buNone/>
            </a:pPr>
            <a:r>
              <a:rPr lang="en-MY">
                <a:solidFill>
                  <a:srgbClr val="FF0000"/>
                </a:solidFill>
              </a:rPr>
              <a:t>mov ecx, 0x8</a:t>
            </a:r>
          </a:p>
          <a:p>
            <a:pPr marL="457200" lvl="1" indent="0">
              <a:buNone/>
            </a:pPr>
            <a:r>
              <a:rPr lang="en-MY">
                <a:solidFill>
                  <a:srgbClr val="FF0000"/>
                </a:solidFill>
              </a:rPr>
              <a:t>add eax, ecx</a:t>
            </a:r>
          </a:p>
          <a:p>
            <a:r>
              <a:rPr lang="en-MY"/>
              <a:t>eax = 0xA</a:t>
            </a:r>
          </a:p>
          <a:p>
            <a:r>
              <a:rPr lang="en-MY"/>
              <a:t>CF = 0</a:t>
            </a:r>
          </a:p>
          <a:p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2033303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2EF7D3-64D8-912C-2ED2-193A9CDE4D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FF0000"/>
                </a:solidFill>
              </a:rPr>
              <a:t>OF (The Overflow Flag) </a:t>
            </a:r>
            <a:endParaRPr lang="en-MY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AF1FA0-FF3F-644C-6EB7-73E9D1B459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If we assume the numbers are two complements representation (signed numbers), then </a:t>
            </a:r>
          </a:p>
          <a:p>
            <a:r>
              <a:rPr lang="en-US"/>
              <a:t>the OF is set to 1 if:</a:t>
            </a:r>
          </a:p>
          <a:p>
            <a:pPr lvl="1"/>
            <a:r>
              <a:rPr lang="en-US"/>
              <a:t>the addition of two positive numbers -&gt; negative result</a:t>
            </a:r>
          </a:p>
          <a:p>
            <a:pPr lvl="1"/>
            <a:r>
              <a:rPr lang="en-US"/>
              <a:t>the addition of two negative numbers -&gt; positive result</a:t>
            </a:r>
          </a:p>
          <a:p>
            <a:pPr lvl="1"/>
            <a:r>
              <a:rPr lang="en-US"/>
              <a:t>positive – negative -&gt; negative result</a:t>
            </a:r>
          </a:p>
          <a:p>
            <a:pPr lvl="1"/>
            <a:r>
              <a:rPr lang="en-US"/>
              <a:t>negative – positive -&gt; positive result</a:t>
            </a:r>
          </a:p>
          <a:p>
            <a:r>
              <a:rPr lang="en-US"/>
              <a:t>If the OF = 1, it means the result you get from the calculation is wrong</a:t>
            </a:r>
          </a:p>
          <a:p>
            <a:pPr lvl="1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6729465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6CB00B-3284-CAE3-4B8E-1DB4D1C93C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100961" cy="3151234"/>
          </a:xfrm>
        </p:spPr>
        <p:txBody>
          <a:bodyPr/>
          <a:lstStyle/>
          <a:p>
            <a:r>
              <a:rPr lang="en-US"/>
              <a:t>another example:</a:t>
            </a:r>
          </a:p>
          <a:p>
            <a:pPr marL="457200" lvl="1" indent="0">
              <a:buNone/>
            </a:pPr>
            <a:r>
              <a:rPr lang="en-US">
                <a:solidFill>
                  <a:srgbClr val="FF0000"/>
                </a:solidFill>
              </a:rPr>
              <a:t>mov eax, 0x7FFFFFFF</a:t>
            </a:r>
          </a:p>
          <a:p>
            <a:pPr marL="457200" lvl="1" indent="0">
              <a:buNone/>
            </a:pPr>
            <a:r>
              <a:rPr lang="en-US">
                <a:solidFill>
                  <a:srgbClr val="FF0000"/>
                </a:solidFill>
              </a:rPr>
              <a:t>mov edx, 0x1</a:t>
            </a:r>
          </a:p>
          <a:p>
            <a:pPr marL="457200" lvl="1" indent="0">
              <a:buNone/>
            </a:pPr>
            <a:r>
              <a:rPr lang="en-US">
                <a:solidFill>
                  <a:srgbClr val="FF0000"/>
                </a:solidFill>
              </a:rPr>
              <a:t>add eax, edx</a:t>
            </a:r>
          </a:p>
          <a:p>
            <a:pPr lvl="1"/>
            <a:endParaRPr lang="en-US"/>
          </a:p>
          <a:p>
            <a:r>
              <a:rPr lang="en-US"/>
              <a:t>eax = 0x80000000</a:t>
            </a:r>
          </a:p>
          <a:p>
            <a:r>
              <a:rPr lang="en-US"/>
              <a:t>OF = 1</a:t>
            </a:r>
            <a:endParaRPr lang="en-MY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2F64380-4D37-9D54-84F3-AB49815DF9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06109" y="2273354"/>
            <a:ext cx="4116277" cy="31262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A6E5173-383F-AF3D-950B-A26C9DFF9149}"/>
              </a:ext>
            </a:extLst>
          </p:cNvPr>
          <p:cNvSpPr txBox="1"/>
          <p:nvPr/>
        </p:nvSpPr>
        <p:spPr>
          <a:xfrm>
            <a:off x="6252841" y="2597314"/>
            <a:ext cx="52331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0000 0000 0000 0000 0000 0000 0000 0001</a:t>
            </a:r>
            <a:endParaRPr lang="en-MY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FDBFF1D-2B2F-2413-0B0E-B2BE15402B9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06109" y="3128916"/>
            <a:ext cx="4116277" cy="382102"/>
          </a:xfrm>
          <a:prstGeom prst="rect">
            <a:avLst/>
          </a:prstGeom>
        </p:spPr>
      </p:pic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F78E4F7D-C5BA-604D-7001-1483BE16A351}"/>
              </a:ext>
            </a:extLst>
          </p:cNvPr>
          <p:cNvCxnSpPr/>
          <p:nvPr/>
        </p:nvCxnSpPr>
        <p:spPr>
          <a:xfrm>
            <a:off x="4166588" y="2407353"/>
            <a:ext cx="2086253" cy="0"/>
          </a:xfrm>
          <a:prstGeom prst="straightConnector1">
            <a:avLst/>
          </a:prstGeom>
          <a:ln w="762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AA65D4D4-66BC-6EDB-15B6-55F859DD841A}"/>
              </a:ext>
            </a:extLst>
          </p:cNvPr>
          <p:cNvCxnSpPr>
            <a:cxnSpLocks/>
            <a:endCxn id="6" idx="1"/>
          </p:cNvCxnSpPr>
          <p:nvPr/>
        </p:nvCxnSpPr>
        <p:spPr>
          <a:xfrm flipV="1">
            <a:off x="3484487" y="2781980"/>
            <a:ext cx="2768354" cy="52981"/>
          </a:xfrm>
          <a:prstGeom prst="straightConnector1">
            <a:avLst/>
          </a:prstGeom>
          <a:ln w="762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279AA0C3-D715-4304-6DF8-F022F11DEC9A}"/>
              </a:ext>
            </a:extLst>
          </p:cNvPr>
          <p:cNvCxnSpPr>
            <a:cxnSpLocks/>
          </p:cNvCxnSpPr>
          <p:nvPr/>
        </p:nvCxnSpPr>
        <p:spPr>
          <a:xfrm flipV="1">
            <a:off x="3844031" y="3429000"/>
            <a:ext cx="2251969" cy="640242"/>
          </a:xfrm>
          <a:prstGeom prst="straightConnector1">
            <a:avLst/>
          </a:prstGeom>
          <a:ln w="762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00229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6CB00B-3284-CAE3-4B8E-1DB4D1C93C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100961" cy="3151234"/>
          </a:xfrm>
        </p:spPr>
        <p:txBody>
          <a:bodyPr/>
          <a:lstStyle/>
          <a:p>
            <a:r>
              <a:rPr lang="en-US"/>
              <a:t>another example:</a:t>
            </a:r>
          </a:p>
          <a:p>
            <a:pPr marL="457200" lvl="1" indent="0">
              <a:buNone/>
            </a:pPr>
            <a:r>
              <a:rPr lang="en-US">
                <a:solidFill>
                  <a:srgbClr val="FF0000"/>
                </a:solidFill>
              </a:rPr>
              <a:t>mov eax, 0x7FFFFFFF</a:t>
            </a:r>
          </a:p>
          <a:p>
            <a:pPr marL="457200" lvl="1" indent="0">
              <a:buNone/>
            </a:pPr>
            <a:r>
              <a:rPr lang="en-US">
                <a:solidFill>
                  <a:srgbClr val="FF0000"/>
                </a:solidFill>
              </a:rPr>
              <a:t>mov edx, 0x1</a:t>
            </a:r>
          </a:p>
          <a:p>
            <a:pPr marL="457200" lvl="1" indent="0">
              <a:buNone/>
            </a:pPr>
            <a:r>
              <a:rPr lang="en-US">
                <a:solidFill>
                  <a:srgbClr val="FF0000"/>
                </a:solidFill>
              </a:rPr>
              <a:t>sub eax, edx</a:t>
            </a:r>
          </a:p>
          <a:p>
            <a:pPr lvl="1"/>
            <a:endParaRPr lang="en-US"/>
          </a:p>
          <a:p>
            <a:r>
              <a:rPr lang="en-US"/>
              <a:t>eax = 0x7FFFFFFE</a:t>
            </a:r>
          </a:p>
          <a:p>
            <a:r>
              <a:rPr lang="en-US"/>
              <a:t>OF = </a:t>
            </a:r>
            <a:r>
              <a:rPr lang="en-US">
                <a:solidFill>
                  <a:srgbClr val="FF0000"/>
                </a:solidFill>
              </a:rPr>
              <a:t>0</a:t>
            </a:r>
            <a:endParaRPr lang="en-MY">
              <a:solidFill>
                <a:srgbClr val="FF000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2F64380-4D37-9D54-84F3-AB49815DF9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06109" y="2273354"/>
            <a:ext cx="4116277" cy="31262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A6E5173-383F-AF3D-950B-A26C9DFF9149}"/>
              </a:ext>
            </a:extLst>
          </p:cNvPr>
          <p:cNvSpPr txBox="1"/>
          <p:nvPr/>
        </p:nvSpPr>
        <p:spPr>
          <a:xfrm>
            <a:off x="6252841" y="2597314"/>
            <a:ext cx="52331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0000 0000 0000 0000 0000 0000 0000 0001</a:t>
            </a:r>
            <a:endParaRPr lang="en-MY"/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F78E4F7D-C5BA-604D-7001-1483BE16A351}"/>
              </a:ext>
            </a:extLst>
          </p:cNvPr>
          <p:cNvCxnSpPr/>
          <p:nvPr/>
        </p:nvCxnSpPr>
        <p:spPr>
          <a:xfrm>
            <a:off x="4166588" y="2407353"/>
            <a:ext cx="2086253" cy="0"/>
          </a:xfrm>
          <a:prstGeom prst="straightConnector1">
            <a:avLst/>
          </a:prstGeom>
          <a:ln w="762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AA65D4D4-66BC-6EDB-15B6-55F859DD841A}"/>
              </a:ext>
            </a:extLst>
          </p:cNvPr>
          <p:cNvCxnSpPr>
            <a:cxnSpLocks/>
            <a:endCxn id="6" idx="1"/>
          </p:cNvCxnSpPr>
          <p:nvPr/>
        </p:nvCxnSpPr>
        <p:spPr>
          <a:xfrm flipV="1">
            <a:off x="3484487" y="2781980"/>
            <a:ext cx="2768354" cy="52981"/>
          </a:xfrm>
          <a:prstGeom prst="straightConnector1">
            <a:avLst/>
          </a:prstGeom>
          <a:ln w="762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279AA0C3-D715-4304-6DF8-F022F11DEC9A}"/>
              </a:ext>
            </a:extLst>
          </p:cNvPr>
          <p:cNvCxnSpPr>
            <a:cxnSpLocks/>
            <a:endCxn id="4" idx="1"/>
          </p:cNvCxnSpPr>
          <p:nvPr/>
        </p:nvCxnSpPr>
        <p:spPr>
          <a:xfrm flipV="1">
            <a:off x="3844031" y="3209045"/>
            <a:ext cx="2453206" cy="860197"/>
          </a:xfrm>
          <a:prstGeom prst="straightConnector1">
            <a:avLst/>
          </a:prstGeom>
          <a:ln w="762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>
            <a:extLst>
              <a:ext uri="{FF2B5EF4-FFF2-40B4-BE49-F238E27FC236}">
                <a16:creationId xmlns:a16="http://schemas.microsoft.com/office/drawing/2014/main" id="{D474C9AF-79CE-1FCA-B9E1-D22890EF14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97237" y="3043691"/>
            <a:ext cx="4125150" cy="330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12331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340AA52-022B-9213-E5D5-26369D47B6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693" y="106328"/>
            <a:ext cx="8761042" cy="685800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A575C5C8-7914-ED97-A7FF-5CC410A3B7D3}"/>
              </a:ext>
            </a:extLst>
          </p:cNvPr>
          <p:cNvSpPr/>
          <p:nvPr/>
        </p:nvSpPr>
        <p:spPr>
          <a:xfrm>
            <a:off x="5730949" y="2158410"/>
            <a:ext cx="1137684" cy="499730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2BC751AA-4142-F1CE-0C87-4DC8EE09B748}"/>
              </a:ext>
            </a:extLst>
          </p:cNvPr>
          <p:cNvCxnSpPr>
            <a:cxnSpLocks/>
          </p:cNvCxnSpPr>
          <p:nvPr/>
        </p:nvCxnSpPr>
        <p:spPr>
          <a:xfrm flipH="1">
            <a:off x="6868633" y="2158410"/>
            <a:ext cx="2371060" cy="106325"/>
          </a:xfrm>
          <a:prstGeom prst="straightConnector1">
            <a:avLst/>
          </a:prstGeom>
          <a:ln w="762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8E4679EC-E57B-A16F-875A-80D3F2BCBB86}"/>
              </a:ext>
            </a:extLst>
          </p:cNvPr>
          <p:cNvSpPr txBox="1"/>
          <p:nvPr/>
        </p:nvSpPr>
        <p:spPr>
          <a:xfrm>
            <a:off x="9239693" y="1973744"/>
            <a:ext cx="1579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>
                <a:solidFill>
                  <a:srgbClr val="FF0000"/>
                </a:solidFill>
              </a:rPr>
              <a:t>FLAGS Register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AFA4F56-2B6F-1111-CB6F-76EA761FDEF6}"/>
              </a:ext>
            </a:extLst>
          </p:cNvPr>
          <p:cNvSpPr txBox="1"/>
          <p:nvPr/>
        </p:nvSpPr>
        <p:spPr>
          <a:xfrm>
            <a:off x="9239693" y="2658140"/>
            <a:ext cx="195444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>
                <a:solidFill>
                  <a:srgbClr val="FF0000"/>
                </a:solidFill>
              </a:rPr>
              <a:t>CF = Carry Flag</a:t>
            </a:r>
          </a:p>
          <a:p>
            <a:r>
              <a:rPr lang="en-MY">
                <a:solidFill>
                  <a:srgbClr val="FF0000"/>
                </a:solidFill>
              </a:rPr>
              <a:t>ZF = Zero Flag</a:t>
            </a:r>
          </a:p>
          <a:p>
            <a:r>
              <a:rPr lang="en-MY">
                <a:solidFill>
                  <a:srgbClr val="FF0000"/>
                </a:solidFill>
              </a:rPr>
              <a:t>SF = Sign Flag</a:t>
            </a:r>
          </a:p>
          <a:p>
            <a:r>
              <a:rPr lang="en-MY">
                <a:solidFill>
                  <a:srgbClr val="FF0000"/>
                </a:solidFill>
              </a:rPr>
              <a:t>OF = Overflow Flag</a:t>
            </a:r>
          </a:p>
        </p:txBody>
      </p:sp>
    </p:spTree>
    <p:extLst>
      <p:ext uri="{BB962C8B-B14F-4D97-AF65-F5344CB8AC3E}">
        <p14:creationId xmlns:p14="http://schemas.microsoft.com/office/powerpoint/2010/main" val="24355996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3ACBA-3D70-A3CF-8871-C0580D5657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>
                <a:solidFill>
                  <a:srgbClr val="FF0000"/>
                </a:solidFill>
              </a:rPr>
              <a:t>ZF (The Zero Flag)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139A97-C17B-1CDB-9A7D-E8D806B35A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MY">
                <a:solidFill>
                  <a:srgbClr val="FF0000"/>
                </a:solidFill>
              </a:rPr>
              <a:t>ZF</a:t>
            </a:r>
            <a:r>
              <a:rPr lang="en-MY"/>
              <a:t> is set to 1 when the last calculation results in zero</a:t>
            </a:r>
          </a:p>
          <a:p>
            <a:r>
              <a:rPr lang="en-MY">
                <a:solidFill>
                  <a:srgbClr val="FF0000"/>
                </a:solidFill>
              </a:rPr>
              <a:t>ZF</a:t>
            </a:r>
            <a:r>
              <a:rPr lang="en-MY"/>
              <a:t> is cleared to 0 when the last calculation results in non-zero</a:t>
            </a:r>
          </a:p>
          <a:p>
            <a:r>
              <a:rPr lang="en-MY"/>
              <a:t>For Example:</a:t>
            </a:r>
          </a:p>
          <a:p>
            <a:pPr marL="457200" lvl="1" indent="0">
              <a:buNone/>
            </a:pPr>
            <a:r>
              <a:rPr lang="en-MY">
                <a:solidFill>
                  <a:srgbClr val="FF0000"/>
                </a:solidFill>
              </a:rPr>
              <a:t>mov eax, 0x8</a:t>
            </a:r>
          </a:p>
          <a:p>
            <a:pPr marL="457200" lvl="1" indent="0">
              <a:buNone/>
            </a:pPr>
            <a:r>
              <a:rPr lang="en-MY">
                <a:solidFill>
                  <a:srgbClr val="FF0000"/>
                </a:solidFill>
              </a:rPr>
              <a:t>mov ecx, 0x8</a:t>
            </a:r>
          </a:p>
          <a:p>
            <a:pPr marL="457200" lvl="1" indent="0">
              <a:buNone/>
            </a:pPr>
            <a:r>
              <a:rPr lang="en-MY">
                <a:solidFill>
                  <a:srgbClr val="FF0000"/>
                </a:solidFill>
              </a:rPr>
              <a:t>sub eax, ecx</a:t>
            </a:r>
          </a:p>
          <a:p>
            <a:r>
              <a:rPr lang="en-MY"/>
              <a:t>After the </a:t>
            </a:r>
            <a:r>
              <a:rPr lang="en-MY">
                <a:solidFill>
                  <a:srgbClr val="FF0000"/>
                </a:solidFill>
              </a:rPr>
              <a:t>sub</a:t>
            </a:r>
            <a:r>
              <a:rPr lang="en-MY"/>
              <a:t> instruction, </a:t>
            </a:r>
            <a:r>
              <a:rPr lang="en-MY">
                <a:solidFill>
                  <a:srgbClr val="FF0000"/>
                </a:solidFill>
              </a:rPr>
              <a:t>ZF</a:t>
            </a:r>
            <a:r>
              <a:rPr lang="en-MY"/>
              <a:t> is </a:t>
            </a:r>
            <a:r>
              <a:rPr lang="en-MY">
                <a:solidFill>
                  <a:srgbClr val="FF0000"/>
                </a:solidFill>
              </a:rPr>
              <a:t>set</a:t>
            </a:r>
            <a:r>
              <a:rPr lang="en-MY"/>
              <a:t> to 1</a:t>
            </a:r>
          </a:p>
        </p:txBody>
      </p:sp>
    </p:spTree>
    <p:extLst>
      <p:ext uri="{BB962C8B-B14F-4D97-AF65-F5344CB8AC3E}">
        <p14:creationId xmlns:p14="http://schemas.microsoft.com/office/powerpoint/2010/main" val="9557591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785892-63FC-9216-14E0-35A64B767A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65544"/>
            <a:ext cx="10515600" cy="5411419"/>
          </a:xfrm>
        </p:spPr>
        <p:txBody>
          <a:bodyPr/>
          <a:lstStyle/>
          <a:p>
            <a:r>
              <a:rPr lang="en-MY"/>
              <a:t>Another example:</a:t>
            </a:r>
          </a:p>
          <a:p>
            <a:pPr marL="457200" lvl="1" indent="0">
              <a:buNone/>
            </a:pPr>
            <a:r>
              <a:rPr lang="en-MY">
                <a:solidFill>
                  <a:srgbClr val="FF0000"/>
                </a:solidFill>
              </a:rPr>
              <a:t>mov eax, 0x6</a:t>
            </a:r>
          </a:p>
          <a:p>
            <a:pPr marL="457200" lvl="1" indent="0">
              <a:buNone/>
            </a:pPr>
            <a:r>
              <a:rPr lang="en-MY">
                <a:solidFill>
                  <a:srgbClr val="FF0000"/>
                </a:solidFill>
              </a:rPr>
              <a:t>mov ecx, 0x6</a:t>
            </a:r>
          </a:p>
          <a:p>
            <a:pPr marL="457200" lvl="1" indent="0">
              <a:buNone/>
            </a:pPr>
            <a:r>
              <a:rPr lang="en-MY">
                <a:solidFill>
                  <a:srgbClr val="FF0000"/>
                </a:solidFill>
              </a:rPr>
              <a:t>add eax, ecx</a:t>
            </a:r>
          </a:p>
          <a:p>
            <a:r>
              <a:rPr lang="en-MY"/>
              <a:t>After the add instruction, </a:t>
            </a:r>
            <a:r>
              <a:rPr lang="en-MY">
                <a:solidFill>
                  <a:srgbClr val="FF0000"/>
                </a:solidFill>
              </a:rPr>
              <a:t>ZF</a:t>
            </a:r>
            <a:r>
              <a:rPr lang="en-MY"/>
              <a:t> will be </a:t>
            </a:r>
            <a:r>
              <a:rPr lang="en-MY">
                <a:solidFill>
                  <a:srgbClr val="FF0000"/>
                </a:solidFill>
              </a:rPr>
              <a:t>cleared</a:t>
            </a:r>
            <a:r>
              <a:rPr lang="en-MY"/>
              <a:t> to 0</a:t>
            </a:r>
          </a:p>
        </p:txBody>
      </p:sp>
    </p:spTree>
    <p:extLst>
      <p:ext uri="{BB962C8B-B14F-4D97-AF65-F5344CB8AC3E}">
        <p14:creationId xmlns:p14="http://schemas.microsoft.com/office/powerpoint/2010/main" val="31476261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BE1C30-3FA7-367A-4EB0-3812235B4B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>
                <a:solidFill>
                  <a:srgbClr val="FF0000"/>
                </a:solidFill>
              </a:rPr>
              <a:t>SF (The Sign Flag)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C2A66E-A92A-32DB-1C25-A122FF42F7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MY">
                <a:solidFill>
                  <a:srgbClr val="FF0000"/>
                </a:solidFill>
              </a:rPr>
              <a:t>SF</a:t>
            </a:r>
            <a:r>
              <a:rPr lang="en-MY"/>
              <a:t> equals the most significant bit of the last calculation</a:t>
            </a:r>
          </a:p>
          <a:p>
            <a:r>
              <a:rPr lang="en-MY"/>
              <a:t>Used in Two’s Complement Number Representation</a:t>
            </a:r>
          </a:p>
          <a:p>
            <a:pPr lvl="1"/>
            <a:r>
              <a:rPr lang="en-MY"/>
              <a:t>SF = 0 means positive</a:t>
            </a:r>
          </a:p>
          <a:p>
            <a:pPr lvl="1"/>
            <a:r>
              <a:rPr lang="en-MY"/>
              <a:t>SF = 1 means negative</a:t>
            </a:r>
          </a:p>
          <a:p>
            <a:r>
              <a:rPr lang="en-MY"/>
              <a:t>For Example:</a:t>
            </a:r>
          </a:p>
          <a:p>
            <a:pPr marL="457200" lvl="1" indent="0">
              <a:buNone/>
            </a:pPr>
            <a:r>
              <a:rPr lang="en-MY">
                <a:solidFill>
                  <a:srgbClr val="FF0000"/>
                </a:solidFill>
              </a:rPr>
              <a:t>mov edx, 0</a:t>
            </a:r>
          </a:p>
          <a:p>
            <a:pPr marL="457200" lvl="1" indent="0">
              <a:buNone/>
            </a:pPr>
            <a:r>
              <a:rPr lang="en-MY">
                <a:solidFill>
                  <a:srgbClr val="FF0000"/>
                </a:solidFill>
              </a:rPr>
              <a:t>dec edx</a:t>
            </a:r>
          </a:p>
          <a:p>
            <a:r>
              <a:rPr lang="en-MY">
                <a:solidFill>
                  <a:srgbClr val="FF0000"/>
                </a:solidFill>
              </a:rPr>
              <a:t>SF</a:t>
            </a:r>
            <a:r>
              <a:rPr lang="en-MY"/>
              <a:t> = 1, because edx = 0xFFFFFFFF = </a:t>
            </a:r>
            <a:r>
              <a:rPr lang="en-MY">
                <a:solidFill>
                  <a:srgbClr val="FF0000"/>
                </a:solidFill>
              </a:rPr>
              <a:t>1</a:t>
            </a:r>
            <a:r>
              <a:rPr lang="en-MY"/>
              <a:t>111.........1111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0B3F1E9A-F0D3-1673-3954-E4A8872FC863}"/>
              </a:ext>
            </a:extLst>
          </p:cNvPr>
          <p:cNvCxnSpPr/>
          <p:nvPr/>
        </p:nvCxnSpPr>
        <p:spPr>
          <a:xfrm>
            <a:off x="6337005" y="4476307"/>
            <a:ext cx="0" cy="489098"/>
          </a:xfrm>
          <a:prstGeom prst="straightConnector1">
            <a:avLst/>
          </a:prstGeom>
          <a:ln w="762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4ED30935-4468-C515-5A4B-B59396E821F6}"/>
              </a:ext>
            </a:extLst>
          </p:cNvPr>
          <p:cNvSpPr txBox="1"/>
          <p:nvPr/>
        </p:nvSpPr>
        <p:spPr>
          <a:xfrm>
            <a:off x="5585637" y="4106975"/>
            <a:ext cx="2332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>
                <a:solidFill>
                  <a:srgbClr val="FF0000"/>
                </a:solidFill>
              </a:rPr>
              <a:t>Most Significant bit = 1</a:t>
            </a:r>
          </a:p>
        </p:txBody>
      </p:sp>
    </p:spTree>
    <p:extLst>
      <p:ext uri="{BB962C8B-B14F-4D97-AF65-F5344CB8AC3E}">
        <p14:creationId xmlns:p14="http://schemas.microsoft.com/office/powerpoint/2010/main" val="2689097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C2A66E-A92A-32DB-1C25-A122FF42F7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59219"/>
            <a:ext cx="10515600" cy="5517744"/>
          </a:xfrm>
        </p:spPr>
        <p:txBody>
          <a:bodyPr/>
          <a:lstStyle/>
          <a:p>
            <a:r>
              <a:rPr lang="en-MY"/>
              <a:t>Another Example:</a:t>
            </a:r>
          </a:p>
          <a:p>
            <a:pPr marL="457200" lvl="1" indent="0">
              <a:buNone/>
            </a:pPr>
            <a:r>
              <a:rPr lang="en-MY">
                <a:solidFill>
                  <a:srgbClr val="FF0000"/>
                </a:solidFill>
              </a:rPr>
              <a:t>mov edx, 0</a:t>
            </a:r>
          </a:p>
          <a:p>
            <a:pPr marL="457200" lvl="1" indent="0">
              <a:buNone/>
            </a:pPr>
            <a:r>
              <a:rPr lang="en-MY">
                <a:solidFill>
                  <a:srgbClr val="FF0000"/>
                </a:solidFill>
              </a:rPr>
              <a:t>inc edx</a:t>
            </a:r>
          </a:p>
          <a:p>
            <a:r>
              <a:rPr lang="en-MY">
                <a:solidFill>
                  <a:srgbClr val="FF0000"/>
                </a:solidFill>
              </a:rPr>
              <a:t>SF</a:t>
            </a:r>
            <a:r>
              <a:rPr lang="en-MY"/>
              <a:t> = 0, because edx = 0x00000001 = </a:t>
            </a:r>
            <a:r>
              <a:rPr lang="en-MY">
                <a:solidFill>
                  <a:srgbClr val="FF0000"/>
                </a:solidFill>
              </a:rPr>
              <a:t>0000</a:t>
            </a:r>
            <a:r>
              <a:rPr lang="en-MY"/>
              <a:t>.........0001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0B3F1E9A-F0D3-1673-3954-E4A8872FC863}"/>
              </a:ext>
            </a:extLst>
          </p:cNvPr>
          <p:cNvCxnSpPr/>
          <p:nvPr/>
        </p:nvCxnSpPr>
        <p:spPr>
          <a:xfrm>
            <a:off x="6464596" y="1509822"/>
            <a:ext cx="0" cy="489098"/>
          </a:xfrm>
          <a:prstGeom prst="straightConnector1">
            <a:avLst/>
          </a:prstGeom>
          <a:ln w="762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4ED30935-4468-C515-5A4B-B59396E821F6}"/>
              </a:ext>
            </a:extLst>
          </p:cNvPr>
          <p:cNvSpPr txBox="1"/>
          <p:nvPr/>
        </p:nvSpPr>
        <p:spPr>
          <a:xfrm>
            <a:off x="5670699" y="1002267"/>
            <a:ext cx="2332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>
                <a:solidFill>
                  <a:srgbClr val="FF0000"/>
                </a:solidFill>
              </a:rPr>
              <a:t>Most Significant bit = 0</a:t>
            </a:r>
          </a:p>
        </p:txBody>
      </p:sp>
    </p:spTree>
    <p:extLst>
      <p:ext uri="{BB962C8B-B14F-4D97-AF65-F5344CB8AC3E}">
        <p14:creationId xmlns:p14="http://schemas.microsoft.com/office/powerpoint/2010/main" val="24936395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05C209-DDB9-E3F2-7A0B-79D41DEF8C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>
                <a:solidFill>
                  <a:srgbClr val="FF0000"/>
                </a:solidFill>
              </a:rPr>
              <a:t>CF (The Carry Flag)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91D663-44D4-58F5-0D26-3A653811DC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6909486" cy="4439251"/>
          </a:xfrm>
        </p:spPr>
        <p:txBody>
          <a:bodyPr>
            <a:normAutofit lnSpcReduction="10000"/>
          </a:bodyPr>
          <a:lstStyle/>
          <a:p>
            <a:r>
              <a:rPr lang="en-MY"/>
              <a:t>CF = 1 if the addition of two numbers causes a carry out of the most significant bit. A wrap-around has occurred.</a:t>
            </a:r>
          </a:p>
          <a:p>
            <a:r>
              <a:rPr lang="en-MY"/>
              <a:t>Example:</a:t>
            </a:r>
          </a:p>
          <a:p>
            <a:pPr marL="457200" lvl="1" indent="0">
              <a:buNone/>
            </a:pPr>
            <a:r>
              <a:rPr lang="en-MY">
                <a:solidFill>
                  <a:srgbClr val="FF0000"/>
                </a:solidFill>
              </a:rPr>
              <a:t>mov eax, 0xFFFFFFFF</a:t>
            </a:r>
          </a:p>
          <a:p>
            <a:pPr marL="457200" lvl="1" indent="0">
              <a:buNone/>
            </a:pPr>
            <a:r>
              <a:rPr lang="en-MY">
                <a:solidFill>
                  <a:srgbClr val="FF0000"/>
                </a:solidFill>
              </a:rPr>
              <a:t>add eax, 0x1</a:t>
            </a:r>
          </a:p>
          <a:p>
            <a:r>
              <a:rPr lang="en-MY"/>
              <a:t>eax = 0</a:t>
            </a:r>
          </a:p>
          <a:p>
            <a:r>
              <a:rPr lang="en-MY"/>
              <a:t>CF = 1</a:t>
            </a:r>
          </a:p>
          <a:p>
            <a:r>
              <a:rPr lang="en-MY"/>
              <a:t>Means the result you get from the addition is wrong</a:t>
            </a:r>
          </a:p>
        </p:txBody>
      </p:sp>
    </p:spTree>
    <p:extLst>
      <p:ext uri="{BB962C8B-B14F-4D97-AF65-F5344CB8AC3E}">
        <p14:creationId xmlns:p14="http://schemas.microsoft.com/office/powerpoint/2010/main" val="42148812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9C61C82-B45E-2A45-89EA-4D040EF593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7979" y="2914649"/>
            <a:ext cx="7881296" cy="121250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AB3C62C-6323-C094-D09B-239DAF83449C}"/>
              </a:ext>
            </a:extLst>
          </p:cNvPr>
          <p:cNvSpPr txBox="1"/>
          <p:nvPr/>
        </p:nvSpPr>
        <p:spPr>
          <a:xfrm>
            <a:off x="2295267" y="1289392"/>
            <a:ext cx="6342105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lvl="1" indent="0">
              <a:buNone/>
            </a:pPr>
            <a:r>
              <a:rPr lang="en-MY" sz="2800">
                <a:solidFill>
                  <a:srgbClr val="FF0000"/>
                </a:solidFill>
              </a:rPr>
              <a:t>mov eax, 0xFFFFFFFF</a:t>
            </a:r>
          </a:p>
          <a:p>
            <a:pPr marL="457200" lvl="1" indent="0">
              <a:buNone/>
            </a:pPr>
            <a:r>
              <a:rPr lang="en-MY" sz="2800">
                <a:solidFill>
                  <a:srgbClr val="FF0000"/>
                </a:solidFill>
              </a:rPr>
              <a:t>add eax, 0x1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0D31FC04-FB91-F372-D3F5-86CF035E4148}"/>
              </a:ext>
            </a:extLst>
          </p:cNvPr>
          <p:cNvCxnSpPr>
            <a:cxnSpLocks/>
          </p:cNvCxnSpPr>
          <p:nvPr/>
        </p:nvCxnSpPr>
        <p:spPr>
          <a:xfrm flipV="1">
            <a:off x="1690864" y="4127156"/>
            <a:ext cx="0" cy="1004059"/>
          </a:xfrm>
          <a:prstGeom prst="straightConnector1">
            <a:avLst/>
          </a:prstGeom>
          <a:ln w="762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50ED9319-F312-3EA3-F685-BD9D32D07CE8}"/>
              </a:ext>
            </a:extLst>
          </p:cNvPr>
          <p:cNvSpPr txBox="1"/>
          <p:nvPr/>
        </p:nvSpPr>
        <p:spPr>
          <a:xfrm>
            <a:off x="989570" y="5131215"/>
            <a:ext cx="130569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lvl="1" indent="0">
              <a:buNone/>
            </a:pPr>
            <a:r>
              <a:rPr lang="en-MY" sz="2800">
                <a:solidFill>
                  <a:srgbClr val="FF0000"/>
                </a:solidFill>
              </a:rPr>
              <a:t>CF</a:t>
            </a:r>
          </a:p>
        </p:txBody>
      </p:sp>
    </p:spTree>
    <p:extLst>
      <p:ext uri="{BB962C8B-B14F-4D97-AF65-F5344CB8AC3E}">
        <p14:creationId xmlns:p14="http://schemas.microsoft.com/office/powerpoint/2010/main" val="2308554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EBDA50-4F3F-8A36-732A-9BD9C5EBE3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6925" y="454025"/>
            <a:ext cx="10394091" cy="2974975"/>
          </a:xfrm>
        </p:spPr>
        <p:txBody>
          <a:bodyPr>
            <a:normAutofit fontScale="92500" lnSpcReduction="20000"/>
          </a:bodyPr>
          <a:lstStyle/>
          <a:p>
            <a:r>
              <a:rPr lang="en-MY"/>
              <a:t>The CF will also be set to 1 if a subtraction requires a borrow from the most significant bit. A wrap-around also occurs.</a:t>
            </a:r>
          </a:p>
          <a:p>
            <a:r>
              <a:rPr lang="en-MY"/>
              <a:t>example:</a:t>
            </a:r>
          </a:p>
          <a:p>
            <a:pPr marL="457200" lvl="1" indent="0">
              <a:buNone/>
            </a:pPr>
            <a:r>
              <a:rPr lang="en-MY">
                <a:solidFill>
                  <a:srgbClr val="FF0000"/>
                </a:solidFill>
              </a:rPr>
              <a:t>mov ecx, 0x0</a:t>
            </a:r>
          </a:p>
          <a:p>
            <a:pPr marL="457200" lvl="1" indent="0">
              <a:buNone/>
            </a:pPr>
            <a:r>
              <a:rPr lang="en-MY">
                <a:solidFill>
                  <a:srgbClr val="FF0000"/>
                </a:solidFill>
              </a:rPr>
              <a:t>mov edx, 0x3</a:t>
            </a:r>
          </a:p>
          <a:p>
            <a:pPr marL="457200" lvl="1" indent="0">
              <a:buNone/>
            </a:pPr>
            <a:r>
              <a:rPr lang="en-MY">
                <a:solidFill>
                  <a:srgbClr val="FF0000"/>
                </a:solidFill>
              </a:rPr>
              <a:t>sub ecx, edx</a:t>
            </a:r>
          </a:p>
          <a:p>
            <a:r>
              <a:rPr lang="en-MY"/>
              <a:t>ecx = 0xFFFFFFFD</a:t>
            </a:r>
          </a:p>
          <a:p>
            <a:r>
              <a:rPr lang="en-MY"/>
              <a:t>CF = 1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3C06D5A-AE93-F998-E243-08609CACC9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77511" y="4895627"/>
            <a:ext cx="7435302" cy="1204012"/>
          </a:xfrm>
          <a:prstGeom prst="rect">
            <a:avLst/>
          </a:prstGeom>
        </p:spPr>
      </p:pic>
      <p:cxnSp>
        <p:nvCxnSpPr>
          <p:cNvPr id="2" name="Straight Arrow Connector 1">
            <a:extLst>
              <a:ext uri="{FF2B5EF4-FFF2-40B4-BE49-F238E27FC236}">
                <a16:creationId xmlns:a16="http://schemas.microsoft.com/office/drawing/2014/main" id="{E6DD5B55-37BF-7951-EE89-BFF16C907603}"/>
              </a:ext>
            </a:extLst>
          </p:cNvPr>
          <p:cNvCxnSpPr>
            <a:cxnSpLocks/>
          </p:cNvCxnSpPr>
          <p:nvPr/>
        </p:nvCxnSpPr>
        <p:spPr>
          <a:xfrm>
            <a:off x="2681416" y="4002485"/>
            <a:ext cx="0" cy="893142"/>
          </a:xfrm>
          <a:prstGeom prst="straightConnector1">
            <a:avLst/>
          </a:prstGeom>
          <a:ln w="762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20E5F571-3362-17AF-568F-560E83E7A6E1}"/>
              </a:ext>
            </a:extLst>
          </p:cNvPr>
          <p:cNvSpPr txBox="1"/>
          <p:nvPr/>
        </p:nvSpPr>
        <p:spPr>
          <a:xfrm>
            <a:off x="1924662" y="3481588"/>
            <a:ext cx="130569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lvl="1" indent="0">
              <a:buNone/>
            </a:pPr>
            <a:r>
              <a:rPr lang="en-MY" sz="2800">
                <a:solidFill>
                  <a:srgbClr val="FF0000"/>
                </a:solidFill>
              </a:rPr>
              <a:t>CF</a:t>
            </a:r>
          </a:p>
        </p:txBody>
      </p:sp>
    </p:spTree>
    <p:extLst>
      <p:ext uri="{BB962C8B-B14F-4D97-AF65-F5344CB8AC3E}">
        <p14:creationId xmlns:p14="http://schemas.microsoft.com/office/powerpoint/2010/main" val="13352103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213</TotalTime>
  <Words>464</Words>
  <Application>Microsoft Office PowerPoint</Application>
  <PresentationFormat>Widescreen</PresentationFormat>
  <Paragraphs>84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Flags Registers</vt:lpstr>
      <vt:lpstr>PowerPoint Presentation</vt:lpstr>
      <vt:lpstr>ZF (The Zero Flag)</vt:lpstr>
      <vt:lpstr>PowerPoint Presentation</vt:lpstr>
      <vt:lpstr>SF (The Sign Flag)</vt:lpstr>
      <vt:lpstr>PowerPoint Presentation</vt:lpstr>
      <vt:lpstr>CF (The Carry Flag)</vt:lpstr>
      <vt:lpstr>PowerPoint Presentation</vt:lpstr>
      <vt:lpstr>PowerPoint Presentation</vt:lpstr>
      <vt:lpstr>PowerPoint Presentation</vt:lpstr>
      <vt:lpstr>OF (The Overflow Flag) 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Flags Register</dc:title>
  <dc:creator>Paul Chin</dc:creator>
  <cp:lastModifiedBy>Paul Chin</cp:lastModifiedBy>
  <cp:revision>11</cp:revision>
  <dcterms:created xsi:type="dcterms:W3CDTF">2023-03-12T09:52:42Z</dcterms:created>
  <dcterms:modified xsi:type="dcterms:W3CDTF">2023-03-14T09:58:57Z</dcterms:modified>
</cp:coreProperties>
</file>