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67" y="4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94BCC-7C75-7B84-C0CE-EFDD77B8D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BB3C81-0788-8FAC-0D62-F9B8965B4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3D10E-880E-C3A5-2CC3-ECFAFDB0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02102-884D-D85F-0B41-CF45ADAF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FA5A4-C0F6-1E89-FF0D-785E8713F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703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F8F1F-303C-B121-DF33-9BBEC875D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76C36-C65D-CC54-9495-BFB097C8F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01B0A-3B0D-15D3-984B-0DB6FDE5A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69E65-79DD-AC19-5AC6-3A3A30C44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714BA-55D3-AF9F-3959-BBEAB68AE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548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BD3CAA-97B8-FB83-D9A9-1CBFD2E997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3A548-6599-D58D-9BFC-A501FCBB2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0C5FF-A674-2051-C112-6A024167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3E752-370F-A193-1788-07C9C6C9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C2DEB-1A15-04A7-16C3-FB42A6A14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8333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DE4C4-9B2B-0D55-8BDA-E742637F4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B165E-EB5A-E27C-2E0E-0C5216D6A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44421-3895-D237-18BA-BF8FD81B8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2F8D0-AC0C-5FD1-8DED-5C4BB7CF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7C0E8-E063-2181-512C-8812F30FD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4594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2DE10-4AD4-8FCE-69C8-CB3E2790C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3187A-A809-308D-538E-75E4C7B59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61530-2DB9-2AEE-FA40-9B1C995B4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656E1-9592-DC9F-8403-1D911D228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83757-C3C3-02DB-51D3-F0B9AF7DB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6552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9509F-5A80-9669-7DE6-9F51C5AE0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8CB4B-A754-090E-C11F-6B194F89F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6D7CBC-1E8F-3F0C-8DFE-B7437F392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BC376-29C8-AA8F-A9BE-0C7FAD0B5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91BD3C-1E49-79CE-9D9F-6F53D541A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D2232-95A9-D7F2-B926-4271A61F7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959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5E50B-A333-587D-8FF3-1C0EDC90D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AF48A-8411-C309-81AA-79134090A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7A3B25-8719-6DDC-DAB1-EAC3027EA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FA39C-9ED4-3D41-B957-89209662FB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E96E8A-7F55-16B0-E33D-D9E25FA60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46537-CFC5-1BD5-A4B5-7AA2A238A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624640-F34F-897E-B230-99C7F6ADE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85A1D5-1B7A-7367-22AE-6BF21A5F8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011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D41BF-6558-C9B7-BC78-36FF5A403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E23574-E7BB-F141-2B85-3BD01B3BF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2127D0-4B67-212D-3BE9-99C1C9A2D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99DDF-D3CC-934E-1463-B23D9959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3361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DA0226-00CA-7DB3-6E38-327F165A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9406A9-A57A-BC1E-6C75-F18BEFB6C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4853-E264-3234-7910-4118B4CE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8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A3A63-C01F-64CE-A201-54DC63A52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8BD0C-EDC0-54CD-25BD-693AC1F67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5B48C-F256-CD2B-5799-7E39AEABB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CF854-DE21-1699-5883-61E7FB1B3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BE933-E0A4-5FA3-DC03-F03871B35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3E25B-429D-5292-67D1-B42FB2403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9103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42FCF-17F8-E1CC-0292-6F1933238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9333ED-9E51-9627-A953-9362207560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6F2E21-70FC-7AFB-1091-85AB6F5D5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A2CB8-5942-3918-71C1-C0CE6AA5B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BE1C9-E845-5798-42F1-C31A3A67D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7534D-B18D-1B1E-B3A8-CB83172DF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496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4067F8-200F-D8AA-BC3D-D05CA56B4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15773-381A-07DB-4403-0430B6836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2427C-C87C-6999-EB8B-CDE486F42F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6657C-1AED-40FE-BC4E-A03A8A31DC9A}" type="datetimeFigureOut">
              <a:rPr lang="en-MY" smtClean="0"/>
              <a:t>30/3/2023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9968D-2566-DF2B-943F-CF538EB068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55193-F885-A00F-FF1D-E799F138ED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2E233-4441-47D9-B76A-2E177E2BA6B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1705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31814-B1CC-8897-6B2B-4EB436DC7F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Comparing unsigned and signed numbers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810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532A8-2838-6D3B-942A-4494ABCE1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6449"/>
            <a:ext cx="10515600" cy="5430514"/>
          </a:xfrm>
        </p:spPr>
        <p:txBody>
          <a:bodyPr>
            <a:normAutofit lnSpcReduction="10000"/>
          </a:bodyPr>
          <a:lstStyle/>
          <a:p>
            <a:r>
              <a:rPr lang="en-US"/>
              <a:t>Consider the following two numbers:</a:t>
            </a:r>
          </a:p>
          <a:p>
            <a:pPr marL="0" indent="0"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0xFFFFFFFF  and 0x00000001</a:t>
            </a:r>
          </a:p>
          <a:p>
            <a:r>
              <a:rPr lang="en-US"/>
              <a:t>If we assume they are unsigned, then:</a:t>
            </a:r>
          </a:p>
          <a:p>
            <a:pPr marL="0" indent="0">
              <a:buNone/>
            </a:pPr>
            <a:r>
              <a:rPr lang="en-US"/>
              <a:t> 	</a:t>
            </a:r>
            <a:r>
              <a:rPr lang="en-US">
                <a:solidFill>
                  <a:srgbClr val="FF0000"/>
                </a:solidFill>
              </a:rPr>
              <a:t>0xFFFFFFFF  &gt; 0x00000001</a:t>
            </a:r>
          </a:p>
          <a:p>
            <a:r>
              <a:rPr lang="en-US"/>
              <a:t>But, if we assume they are signed, then:</a:t>
            </a:r>
          </a:p>
          <a:p>
            <a:pPr marL="0" indent="0"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0xFFFFFFFF  &lt; 0x00000001</a:t>
            </a:r>
          </a:p>
          <a:p>
            <a:endParaRPr lang="en-US"/>
          </a:p>
          <a:p>
            <a:r>
              <a:rPr lang="en-MY"/>
              <a:t>Programmer will need to decide whether the program uses unsigned numbers or signed numbers.</a:t>
            </a:r>
          </a:p>
          <a:p>
            <a:r>
              <a:rPr lang="en-MY"/>
              <a:t>There are </a:t>
            </a:r>
            <a:r>
              <a:rPr lang="en-MY">
                <a:solidFill>
                  <a:srgbClr val="FF0000"/>
                </a:solidFill>
              </a:rPr>
              <a:t>special instructions </a:t>
            </a:r>
            <a:r>
              <a:rPr lang="en-MY"/>
              <a:t>for unsigned comparison</a:t>
            </a:r>
          </a:p>
          <a:p>
            <a:pPr marL="0" indent="0">
              <a:buNone/>
            </a:pPr>
            <a:r>
              <a:rPr lang="en-MY"/>
              <a:t>   and also for signed comparison</a:t>
            </a:r>
          </a:p>
        </p:txBody>
      </p:sp>
    </p:spTree>
    <p:extLst>
      <p:ext uri="{BB962C8B-B14F-4D97-AF65-F5344CB8AC3E}">
        <p14:creationId xmlns:p14="http://schemas.microsoft.com/office/powerpoint/2010/main" val="2691710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487F3-DD7B-7D0D-C26D-51631D6CB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CMP unsigned numbers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A49A3-4ED7-59BB-B4CD-AF6A2C5D2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following instructions are for unsigned comparisons: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JB</a:t>
            </a:r>
            <a:r>
              <a:rPr lang="en-US"/>
              <a:t> = Jump if Below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JBE</a:t>
            </a:r>
            <a:r>
              <a:rPr lang="en-US"/>
              <a:t> = Jump if Below or Equal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JA</a:t>
            </a:r>
            <a:r>
              <a:rPr lang="en-US"/>
              <a:t> = Jump if Above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JAE</a:t>
            </a:r>
            <a:r>
              <a:rPr lang="en-US"/>
              <a:t> = Jump if Above or Equal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3686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D0EDA45-53AE-15B1-F1B3-750EAC8FFE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782296"/>
              </p:ext>
            </p:extLst>
          </p:nvPr>
        </p:nvGraphicFramePr>
        <p:xfrm>
          <a:off x="1462832" y="2837717"/>
          <a:ext cx="920205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0425">
                  <a:extLst>
                    <a:ext uri="{9D8B030D-6E8A-4147-A177-3AD203B41FA5}">
                      <a16:colId xmlns:a16="http://schemas.microsoft.com/office/drawing/2014/main" val="3081533831"/>
                    </a:ext>
                  </a:extLst>
                </a:gridCol>
                <a:gridCol w="5831633">
                  <a:extLst>
                    <a:ext uri="{9D8B030D-6E8A-4147-A177-3AD203B41FA5}">
                      <a16:colId xmlns:a16="http://schemas.microsoft.com/office/drawing/2014/main" val="26960746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Jump Instruction</a:t>
                      </a:r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Intuitive Meaning</a:t>
                      </a:r>
                      <a:endParaRPr lang="en-MY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955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JB (Jump Below)</a:t>
                      </a:r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Jump if EAX is Below EBX (EAX &lt; EBX)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687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JBE (Jump Below or Equal)</a:t>
                      </a:r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Jump if EAX is Below EBX, or, Equal (EAX &lt;= EBX)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711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JA (Jump Above)</a:t>
                      </a:r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Jump if EAX is Above EBX (EAX &gt; EBX)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686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JAE (Jump Above or Equal)</a:t>
                      </a:r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Jump if EAX is Above EBX, or, Equal (EAX &gt;= EBX)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897860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CE009AF9-3E20-29E5-5B7F-F1065486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CMP unsigned numbers (3)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2FAF7F-C1CF-1B27-854F-DF87BC4FBCD3}"/>
              </a:ext>
            </a:extLst>
          </p:cNvPr>
          <p:cNvSpPr txBox="1"/>
          <p:nvPr/>
        </p:nvSpPr>
        <p:spPr>
          <a:xfrm>
            <a:off x="1586205" y="5458408"/>
            <a:ext cx="4016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JB is the same as JC (Jump Carry)</a:t>
            </a:r>
          </a:p>
          <a:p>
            <a:r>
              <a:rPr lang="en-US"/>
              <a:t>JAE is the same as JNC (Jump if No Carry)</a:t>
            </a:r>
            <a:endParaRPr lang="en-MY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7ED8CD-16CF-10F7-9CB9-1041D73AEF38}"/>
              </a:ext>
            </a:extLst>
          </p:cNvPr>
          <p:cNvSpPr txBox="1"/>
          <p:nvPr/>
        </p:nvSpPr>
        <p:spPr>
          <a:xfrm>
            <a:off x="1414105" y="1941037"/>
            <a:ext cx="5393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An intuitive way to understand the Jump Instructions:</a:t>
            </a:r>
          </a:p>
          <a:p>
            <a:r>
              <a:rPr lang="en-US"/>
              <a:t>Assuming: </a:t>
            </a:r>
            <a:r>
              <a:rPr lang="en-US">
                <a:solidFill>
                  <a:srgbClr val="FF0000"/>
                </a:solidFill>
              </a:rPr>
              <a:t>CMP EAX, EBX </a:t>
            </a:r>
          </a:p>
        </p:txBody>
      </p:sp>
    </p:spTree>
    <p:extLst>
      <p:ext uri="{BB962C8B-B14F-4D97-AF65-F5344CB8AC3E}">
        <p14:creationId xmlns:p14="http://schemas.microsoft.com/office/powerpoint/2010/main" val="137416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487F3-DD7B-7D0D-C26D-51631D6CB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CMP signed numbers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A49A3-4ED7-59BB-B4CD-AF6A2C5D2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following instructions are for signed comparisons: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JL</a:t>
            </a:r>
            <a:r>
              <a:rPr lang="en-US"/>
              <a:t> = Jump if Less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JLE</a:t>
            </a:r>
            <a:r>
              <a:rPr lang="en-US"/>
              <a:t> = Jump if Less or Equal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JG</a:t>
            </a:r>
            <a:r>
              <a:rPr lang="en-US"/>
              <a:t> = Jump if Greater</a:t>
            </a:r>
          </a:p>
          <a:p>
            <a:pPr marL="457200" lvl="1" indent="0">
              <a:buNone/>
            </a:pPr>
            <a:r>
              <a:rPr lang="en-US">
                <a:solidFill>
                  <a:srgbClr val="FF0000"/>
                </a:solidFill>
              </a:rPr>
              <a:t>JGE</a:t>
            </a:r>
            <a:r>
              <a:rPr lang="en-US"/>
              <a:t> = Jump if Greater or Equal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2219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265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Comparing unsigned and signed numbers</vt:lpstr>
      <vt:lpstr>PowerPoint Presentation</vt:lpstr>
      <vt:lpstr>CMP unsigned numbers</vt:lpstr>
      <vt:lpstr>CMP unsigned numbers (3)</vt:lpstr>
      <vt:lpstr>CMP signed numbers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unsigned and signed numbers</dc:title>
  <dc:creator>Paul Chin</dc:creator>
  <cp:lastModifiedBy>Paul Chin</cp:lastModifiedBy>
  <cp:revision>4</cp:revision>
  <dcterms:created xsi:type="dcterms:W3CDTF">2023-03-26T07:45:00Z</dcterms:created>
  <dcterms:modified xsi:type="dcterms:W3CDTF">2023-03-30T12:39:38Z</dcterms:modified>
</cp:coreProperties>
</file>