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30/1/2023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DIV (Divide)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Instructions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DIV (byte reg)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601" y="1976545"/>
            <a:ext cx="3822577" cy="4351338"/>
          </a:xfrm>
        </p:spPr>
        <p:txBody>
          <a:bodyPr/>
          <a:lstStyle/>
          <a:p>
            <a:r>
              <a:rPr lang="en-US"/>
              <a:t>DIV register</a:t>
            </a:r>
          </a:p>
          <a:p>
            <a:r>
              <a:rPr lang="en-US"/>
              <a:t>al </a:t>
            </a:r>
            <a:r>
              <a:rPr lang="en-US">
                <a:sym typeface="Wingdings" panose="05000000000000000000" pitchFamily="2" charset="2"/>
              </a:rPr>
              <a:t> ax / register</a:t>
            </a:r>
            <a:endParaRPr lang="en-US"/>
          </a:p>
          <a:p>
            <a:r>
              <a:rPr lang="en-US">
                <a:sym typeface="Wingdings" panose="05000000000000000000" pitchFamily="2" charset="2"/>
              </a:rPr>
              <a:t>ah ax % register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F08A84-76D3-9180-4343-27921D603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312" y="1571856"/>
            <a:ext cx="3667125" cy="3838575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6F19C9-8C4E-58A3-BE44-1DBD799B00F7}"/>
              </a:ext>
            </a:extLst>
          </p:cNvPr>
          <p:cNvCxnSpPr>
            <a:cxnSpLocks/>
          </p:cNvCxnSpPr>
          <p:nvPr/>
        </p:nvCxnSpPr>
        <p:spPr>
          <a:xfrm>
            <a:off x="4634676" y="2299317"/>
            <a:ext cx="2663925" cy="4083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8E6FA-BCF3-3558-F695-82FCCD66C9EB}"/>
              </a:ext>
            </a:extLst>
          </p:cNvPr>
          <p:cNvCxnSpPr>
            <a:cxnSpLocks/>
          </p:cNvCxnSpPr>
          <p:nvPr/>
        </p:nvCxnSpPr>
        <p:spPr>
          <a:xfrm flipV="1">
            <a:off x="4779147" y="3316318"/>
            <a:ext cx="2519454" cy="13444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5C569029-6EBF-DC36-FC5A-977CB87ADEA6}"/>
              </a:ext>
            </a:extLst>
          </p:cNvPr>
          <p:cNvSpPr/>
          <p:nvPr/>
        </p:nvSpPr>
        <p:spPr>
          <a:xfrm rot="546646">
            <a:off x="5386366" y="2103934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Quotient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39E2F0-D1FA-EDDF-86C4-970001102A78}"/>
              </a:ext>
            </a:extLst>
          </p:cNvPr>
          <p:cNvSpPr/>
          <p:nvPr/>
        </p:nvSpPr>
        <p:spPr>
          <a:xfrm rot="19963445">
            <a:off x="5103761" y="3731906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Remainder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96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DIV (word reg)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601" y="1976545"/>
            <a:ext cx="3822577" cy="4351338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ax </a:t>
            </a:r>
            <a:r>
              <a:rPr lang="en-US">
                <a:sym typeface="Wingdings" panose="05000000000000000000" pitchFamily="2" charset="2"/>
              </a:rPr>
              <a:t> dx:ax / register</a:t>
            </a:r>
            <a:endParaRPr lang="en-US"/>
          </a:p>
          <a:p>
            <a:r>
              <a:rPr lang="en-US">
                <a:sym typeface="Wingdings" panose="05000000000000000000" pitchFamily="2" charset="2"/>
              </a:rPr>
              <a:t>dx dx:ax % register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6F19C9-8C4E-58A3-BE44-1DBD799B00F7}"/>
              </a:ext>
            </a:extLst>
          </p:cNvPr>
          <p:cNvCxnSpPr>
            <a:cxnSpLocks/>
          </p:cNvCxnSpPr>
          <p:nvPr/>
        </p:nvCxnSpPr>
        <p:spPr>
          <a:xfrm>
            <a:off x="4634676" y="2299317"/>
            <a:ext cx="2663925" cy="4083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8E6FA-BCF3-3558-F695-82FCCD66C9EB}"/>
              </a:ext>
            </a:extLst>
          </p:cNvPr>
          <p:cNvCxnSpPr>
            <a:cxnSpLocks/>
          </p:cNvCxnSpPr>
          <p:nvPr/>
        </p:nvCxnSpPr>
        <p:spPr>
          <a:xfrm flipV="1">
            <a:off x="4779147" y="3316318"/>
            <a:ext cx="2519454" cy="13444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5C569029-6EBF-DC36-FC5A-977CB87ADEA6}"/>
              </a:ext>
            </a:extLst>
          </p:cNvPr>
          <p:cNvSpPr/>
          <p:nvPr/>
        </p:nvSpPr>
        <p:spPr>
          <a:xfrm rot="546646">
            <a:off x="5386366" y="2103934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Quotient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39E2F0-D1FA-EDDF-86C4-970001102A78}"/>
              </a:ext>
            </a:extLst>
          </p:cNvPr>
          <p:cNvSpPr/>
          <p:nvPr/>
        </p:nvSpPr>
        <p:spPr>
          <a:xfrm rot="19963445">
            <a:off x="5103761" y="3731906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Remainder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B07D1D-3E06-D472-F1D7-6AAC7DDC2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0" y="1520855"/>
            <a:ext cx="3857625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633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DIV (dword reg)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601" y="1976545"/>
            <a:ext cx="4197982" cy="4351338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eax </a:t>
            </a:r>
            <a:r>
              <a:rPr lang="en-US">
                <a:sym typeface="Wingdings" panose="05000000000000000000" pitchFamily="2" charset="2"/>
              </a:rPr>
              <a:t> edx:eax / register</a:t>
            </a:r>
            <a:endParaRPr lang="en-US"/>
          </a:p>
          <a:p>
            <a:r>
              <a:rPr lang="en-US">
                <a:sym typeface="Wingdings" panose="05000000000000000000" pitchFamily="2" charset="2"/>
              </a:rPr>
              <a:t>edx  edx:eax % register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6F19C9-8C4E-58A3-BE44-1DBD799B00F7}"/>
              </a:ext>
            </a:extLst>
          </p:cNvPr>
          <p:cNvCxnSpPr>
            <a:cxnSpLocks/>
          </p:cNvCxnSpPr>
          <p:nvPr/>
        </p:nvCxnSpPr>
        <p:spPr>
          <a:xfrm>
            <a:off x="4634676" y="2299317"/>
            <a:ext cx="2663925" cy="4083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8E6FA-BCF3-3558-F695-82FCCD66C9EB}"/>
              </a:ext>
            </a:extLst>
          </p:cNvPr>
          <p:cNvCxnSpPr>
            <a:cxnSpLocks/>
          </p:cNvCxnSpPr>
          <p:nvPr/>
        </p:nvCxnSpPr>
        <p:spPr>
          <a:xfrm flipV="1">
            <a:off x="4500979" y="3316318"/>
            <a:ext cx="2797622" cy="101598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5C569029-6EBF-DC36-FC5A-977CB87ADEA6}"/>
              </a:ext>
            </a:extLst>
          </p:cNvPr>
          <p:cNvSpPr/>
          <p:nvPr/>
        </p:nvSpPr>
        <p:spPr>
          <a:xfrm rot="546646">
            <a:off x="5386366" y="2103934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Quotient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39E2F0-D1FA-EDDF-86C4-970001102A78}"/>
              </a:ext>
            </a:extLst>
          </p:cNvPr>
          <p:cNvSpPr/>
          <p:nvPr/>
        </p:nvSpPr>
        <p:spPr>
          <a:xfrm rot="20469176">
            <a:off x="4899895" y="3548207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Remainder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BABDDF-7D36-5ED5-FA92-1E9459622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376" y="2002625"/>
            <a:ext cx="35433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82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More Examples of DIV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14" y="1269507"/>
            <a:ext cx="10172653" cy="47725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/>
          </a:p>
          <a:p>
            <a:r>
              <a:rPr lang="en-US"/>
              <a:t>div ch</a:t>
            </a:r>
          </a:p>
          <a:p>
            <a:pPr lvl="1"/>
            <a:r>
              <a:rPr lang="en-US"/>
              <a:t>al </a:t>
            </a:r>
            <a:r>
              <a:rPr lang="en-US">
                <a:sym typeface="Wingdings" panose="05000000000000000000" pitchFamily="2" charset="2"/>
              </a:rPr>
              <a:t> ax / ch 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quotient</a:t>
            </a:r>
            <a:r>
              <a:rPr lang="en-US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ah  ax % ch 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remainder</a:t>
            </a:r>
            <a:r>
              <a:rPr lang="en-US">
                <a:sym typeface="Wingdings" panose="05000000000000000000" pitchFamily="2" charset="2"/>
              </a:rPr>
              <a:t>)</a:t>
            </a:r>
            <a:endParaRPr lang="en-US"/>
          </a:p>
          <a:p>
            <a:r>
              <a:rPr lang="en-US">
                <a:sym typeface="Wingdings" panose="05000000000000000000" pitchFamily="2" charset="2"/>
              </a:rPr>
              <a:t>div esi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eax  edx:eax / esi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quotient</a:t>
            </a:r>
            <a:r>
              <a:rPr lang="en-US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edx  edx:eax % esi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remainder</a:t>
            </a:r>
            <a:r>
              <a:rPr lang="en-US">
                <a:sym typeface="Wingdings" panose="05000000000000000000" pitchFamily="2" charset="2"/>
              </a:rPr>
              <a:t>)</a:t>
            </a:r>
          </a:p>
          <a:p>
            <a:r>
              <a:rPr lang="en-US">
                <a:sym typeface="Wingdings" panose="05000000000000000000" pitchFamily="2" charset="2"/>
              </a:rPr>
              <a:t>div di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ax  dx:ax / di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quotient</a:t>
            </a:r>
            <a:r>
              <a:rPr lang="en-US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dx  dx:ax % di (</a:t>
            </a:r>
            <a:r>
              <a:rPr lang="en-US">
                <a:solidFill>
                  <a:srgbClr val="C00000"/>
                </a:solidFill>
                <a:sym typeface="Wingdings" panose="05000000000000000000" pitchFamily="2" charset="2"/>
              </a:rPr>
              <a:t>remainder</a:t>
            </a:r>
            <a:r>
              <a:rPr lang="en-US">
                <a:sym typeface="Wingdings" panose="05000000000000000000" pitchFamily="2" charset="2"/>
              </a:rPr>
              <a:t>)</a:t>
            </a:r>
          </a:p>
          <a:p>
            <a:r>
              <a:rPr lang="en-US">
                <a:sym typeface="Wingdings" panose="05000000000000000000" pitchFamily="2" charset="2"/>
              </a:rPr>
              <a:t>div 0x8C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A8C98A7-5FB6-624A-4A49-BA59B391D961}"/>
              </a:ext>
            </a:extLst>
          </p:cNvPr>
          <p:cNvCxnSpPr>
            <a:cxnSpLocks/>
          </p:cNvCxnSpPr>
          <p:nvPr/>
        </p:nvCxnSpPr>
        <p:spPr>
          <a:xfrm flipH="1">
            <a:off x="2565647" y="5486400"/>
            <a:ext cx="2201662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B93DF1F-DDC8-DCB6-6A51-48F91CE7CD53}"/>
              </a:ext>
            </a:extLst>
          </p:cNvPr>
          <p:cNvSpPr/>
          <p:nvPr/>
        </p:nvSpPr>
        <p:spPr>
          <a:xfrm>
            <a:off x="4944862" y="5282214"/>
            <a:ext cx="914400" cy="408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invalid</a:t>
            </a:r>
            <a:endParaRPr lang="en-MY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080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Exceptions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14" y="1269507"/>
            <a:ext cx="11397772" cy="47725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>
                <a:solidFill>
                  <a:srgbClr val="C00000"/>
                </a:solidFill>
              </a:rPr>
              <a:t>division by 0</a:t>
            </a:r>
          </a:p>
          <a:p>
            <a:pPr lvl="1"/>
            <a:r>
              <a:rPr lang="en-US"/>
              <a:t>eg mov eax, 0x3</a:t>
            </a:r>
          </a:p>
          <a:p>
            <a:pPr lvl="1"/>
            <a:r>
              <a:rPr lang="en-US"/>
              <a:t>      mov edx, 0x0</a:t>
            </a:r>
          </a:p>
          <a:p>
            <a:pPr lvl="1"/>
            <a:r>
              <a:rPr lang="en-US"/>
              <a:t>      mov ecx, 0x0</a:t>
            </a:r>
          </a:p>
          <a:p>
            <a:pPr lvl="1"/>
            <a:r>
              <a:rPr lang="en-US"/>
              <a:t>      div ecx</a:t>
            </a:r>
          </a:p>
          <a:p>
            <a:r>
              <a:rPr lang="en-US">
                <a:solidFill>
                  <a:srgbClr val="C00000"/>
                </a:solidFill>
              </a:rPr>
              <a:t>quotient overflow – if quotient is too large</a:t>
            </a:r>
          </a:p>
          <a:p>
            <a:pPr lvl="1"/>
            <a:r>
              <a:rPr lang="en-US"/>
              <a:t>eg mov eax, 0x00005678</a:t>
            </a:r>
          </a:p>
          <a:p>
            <a:pPr lvl="1"/>
            <a:r>
              <a:rPr lang="en-US"/>
              <a:t>      mov edx, 0xFFFFFFFF</a:t>
            </a:r>
            <a:endParaRPr lang="en-US">
              <a:solidFill>
                <a:srgbClr val="C00000"/>
              </a:solidFill>
            </a:endParaRPr>
          </a:p>
          <a:p>
            <a:pPr lvl="1"/>
            <a:r>
              <a:rPr lang="en-US"/>
              <a:t>      mov ecx, 0x2</a:t>
            </a:r>
          </a:p>
          <a:p>
            <a:pPr lvl="1"/>
            <a:r>
              <a:rPr lang="en-US"/>
              <a:t>      div ecx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AEDBCA2-EC28-9EA8-C52C-EFA814EE8E06}"/>
              </a:ext>
            </a:extLst>
          </p:cNvPr>
          <p:cNvCxnSpPr>
            <a:cxnSpLocks/>
          </p:cNvCxnSpPr>
          <p:nvPr/>
        </p:nvCxnSpPr>
        <p:spPr>
          <a:xfrm flipH="1">
            <a:off x="5058835" y="4630119"/>
            <a:ext cx="877365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EA8FEF5-E5D9-C3CF-0BA5-1199BABF7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4960" y="4215367"/>
            <a:ext cx="523875" cy="9514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2EC689E-BD26-A56C-9AC7-8C39372BD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1493" y="4533923"/>
            <a:ext cx="5772150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DIV exercise 1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 ecx, 0x2</a:t>
            </a:r>
          </a:p>
          <a:p>
            <a:r>
              <a:rPr lang="en-US"/>
              <a:t>mov edx, 0x0</a:t>
            </a:r>
          </a:p>
          <a:p>
            <a:r>
              <a:rPr lang="en-US"/>
              <a:t>mov eax, 0x8</a:t>
            </a:r>
          </a:p>
          <a:p>
            <a:r>
              <a:rPr lang="en-US"/>
              <a:t>div ecx</a:t>
            </a:r>
          </a:p>
          <a:p>
            <a:r>
              <a:rPr lang="en-US"/>
              <a:t>inc ecx</a:t>
            </a:r>
          </a:p>
          <a:p>
            <a:r>
              <a:rPr lang="en-US"/>
              <a:t>div ecx</a:t>
            </a:r>
          </a:p>
        </p:txBody>
      </p:sp>
    </p:spTree>
    <p:extLst>
      <p:ext uri="{BB962C8B-B14F-4D97-AF65-F5344CB8AC3E}">
        <p14:creationId xmlns:p14="http://schemas.microsoft.com/office/powerpoint/2010/main" val="2862651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DIV exercise 2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 ebx, 0x3A</a:t>
            </a:r>
          </a:p>
          <a:p>
            <a:r>
              <a:rPr lang="en-US"/>
              <a:t>mov edx, 0x20</a:t>
            </a:r>
          </a:p>
          <a:p>
            <a:r>
              <a:rPr lang="en-US"/>
              <a:t>mov eax, 0x0</a:t>
            </a:r>
          </a:p>
          <a:p>
            <a:r>
              <a:rPr lang="en-US"/>
              <a:t>div ebx</a:t>
            </a:r>
          </a:p>
          <a:p>
            <a:r>
              <a:rPr lang="en-US"/>
              <a:t>div bx</a:t>
            </a:r>
          </a:p>
          <a:p>
            <a:r>
              <a:rPr lang="en-US"/>
              <a:t>mov bl, 0xFE</a:t>
            </a:r>
          </a:p>
          <a:p>
            <a:r>
              <a:rPr lang="en-US"/>
              <a:t>div bl</a:t>
            </a:r>
          </a:p>
        </p:txBody>
      </p:sp>
    </p:spTree>
    <p:extLst>
      <p:ext uri="{BB962C8B-B14F-4D97-AF65-F5344CB8AC3E}">
        <p14:creationId xmlns:p14="http://schemas.microsoft.com/office/powerpoint/2010/main" val="379025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236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DIV (Divide) Instructions</vt:lpstr>
      <vt:lpstr>Examples of DIV (byte reg)</vt:lpstr>
      <vt:lpstr>Examples of DIV (word reg)</vt:lpstr>
      <vt:lpstr>Examples of DIV (dword reg)</vt:lpstr>
      <vt:lpstr>More Examples of DIV</vt:lpstr>
      <vt:lpstr>Exceptions</vt:lpstr>
      <vt:lpstr>DIV exercise 1</vt:lpstr>
      <vt:lpstr>DIV exercise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23</cp:revision>
  <dcterms:created xsi:type="dcterms:W3CDTF">2023-01-21T07:58:32Z</dcterms:created>
  <dcterms:modified xsi:type="dcterms:W3CDTF">2023-01-30T10:17:46Z</dcterms:modified>
</cp:coreProperties>
</file>