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FEAEE5D-144B-425B-956B-94D642D558B3}">
  <a:tblStyle styleId="{3FEAEE5D-144B-425B-956B-94D642D558B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4.xml"/><Relationship Id="rId20" Type="http://schemas.openxmlformats.org/officeDocument/2006/relationships/slide" Target="slides/slide14.xml"/><Relationship Id="rId42" Type="http://schemas.openxmlformats.org/officeDocument/2006/relationships/slide" Target="slides/slide36.xml"/><Relationship Id="rId41" Type="http://schemas.openxmlformats.org/officeDocument/2006/relationships/slide" Target="slides/slide35.xml"/><Relationship Id="rId22" Type="http://schemas.openxmlformats.org/officeDocument/2006/relationships/slide" Target="slides/slide16.xml"/><Relationship Id="rId44" Type="http://schemas.openxmlformats.org/officeDocument/2006/relationships/slide" Target="slides/slide38.xml"/><Relationship Id="rId21" Type="http://schemas.openxmlformats.org/officeDocument/2006/relationships/slide" Target="slides/slide15.xml"/><Relationship Id="rId43" Type="http://schemas.openxmlformats.org/officeDocument/2006/relationships/slide" Target="slides/slide37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35" Type="http://schemas.openxmlformats.org/officeDocument/2006/relationships/slide" Target="slides/slide29.xml"/><Relationship Id="rId12" Type="http://schemas.openxmlformats.org/officeDocument/2006/relationships/slide" Target="slides/slide6.xml"/><Relationship Id="rId34" Type="http://schemas.openxmlformats.org/officeDocument/2006/relationships/slide" Target="slides/slide28.xml"/><Relationship Id="rId15" Type="http://schemas.openxmlformats.org/officeDocument/2006/relationships/slide" Target="slides/slide9.xml"/><Relationship Id="rId37" Type="http://schemas.openxmlformats.org/officeDocument/2006/relationships/slide" Target="slides/slide31.xml"/><Relationship Id="rId14" Type="http://schemas.openxmlformats.org/officeDocument/2006/relationships/slide" Target="slides/slide8.xml"/><Relationship Id="rId36" Type="http://schemas.openxmlformats.org/officeDocument/2006/relationships/slide" Target="slides/slide30.xml"/><Relationship Id="rId17" Type="http://schemas.openxmlformats.org/officeDocument/2006/relationships/slide" Target="slides/slide11.xml"/><Relationship Id="rId39" Type="http://schemas.openxmlformats.org/officeDocument/2006/relationships/slide" Target="slides/slide33.xml"/><Relationship Id="rId16" Type="http://schemas.openxmlformats.org/officeDocument/2006/relationships/slide" Target="slides/slide10.xml"/><Relationship Id="rId38" Type="http://schemas.openxmlformats.org/officeDocument/2006/relationships/slide" Target="slides/slide32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5e3fd19f6d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5e3fd19f6d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5e3fd19f6d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5e3fd19f6d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5e3fd19f6d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5e3fd19f6d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f1fb8e7f00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f1fb8e7f00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f70281d439_0_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f70281d439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5f0da453a9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5f0da453a9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5f0da453a9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5f0da453a9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5f0da453a9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5f0da453a9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5f0da453a9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5f0da453a9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5f5afe8e73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5f5afe8e73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555cfdbd35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555cfdbd35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f70281d439_0_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Google Shape;231;gf70281d439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5f5afe8e73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" name="Google Shape;250;g5f5afe8e73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5f5afe8e73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Google Shape;256;g5f5afe8e73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gf70281d439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4" name="Google Shape;264;gf70281d439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gf1fb8e7f00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0" name="Google Shape;270;gf1fb8e7f00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f70281d439_0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6" name="Google Shape;276;gf70281d439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5f5afe8e73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2" name="Google Shape;282;g5f5afe8e73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5f5d465c67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" name="Google Shape;288;g5f5d465c67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5f5d465c67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" name="Google Shape;294;g5f5d465c67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gf1fb8e7f0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3" name="Google Shape;303;gf1fb8e7f0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f70281d439_0_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f70281d439_0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5f5afe8e73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2" name="Google Shape;312;g5f5afe8e73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5f5d465c67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Google Shape;324;g5f5d465c67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gf1fb8e7f00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0" name="Google Shape;330;gf1fb8e7f00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gf70281d439_0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6" name="Google Shape;336;gf70281d439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g5f5afe8e73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2" name="Google Shape;342;g5f5afe8e73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gf70281d439_0_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8" name="Google Shape;348;gf70281d439_0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gf70281d439_0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4" name="Google Shape;354;gf70281d439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f1fb8e7f00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0" name="Google Shape;360;gf1fb8e7f00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g5f5d465c67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6" name="Google Shape;366;g5f5d465c67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e3fd19f6d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e3fd19f6d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f70281d439_0_1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f70281d439_0_1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f70281d439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f70281d439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5f0da453a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5f0da453a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f1fb8e7f00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f1fb8e7f00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f70281d439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f70281d439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p14:dur="0">
        <p:fade/>
      </p:transition>
    </mc:Choice>
    <mc:Fallback>
      <p:transition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9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5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8.png"/><Relationship Id="rId4" Type="http://schemas.openxmlformats.org/officeDocument/2006/relationships/hyperlink" Target="https://en.wikipedia.org/wiki/Isolation_(database_systems)" TargetMode="Externa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5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6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4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6.pn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7.pn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7.png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8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905400" y="2348450"/>
            <a:ext cx="7333200" cy="123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ACID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486925"/>
            <a:ext cx="8520600" cy="150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Atomicity</a:t>
            </a:r>
            <a:r>
              <a:rPr lang="en"/>
              <a:t>, Consistency, Isolation and Durability in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Relational Database Systems </a:t>
            </a:r>
            <a:endParaRPr/>
          </a:p>
        </p:txBody>
      </p:sp>
      <p:sp>
        <p:nvSpPr>
          <p:cNvPr id="56" name="Google Shape;56;p13"/>
          <p:cNvSpPr txBox="1"/>
          <p:nvPr>
            <p:ph type="ctrTitle"/>
          </p:nvPr>
        </p:nvSpPr>
        <p:spPr>
          <a:xfrm>
            <a:off x="6202550" y="88775"/>
            <a:ext cx="2922000" cy="633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H</a:t>
            </a:r>
            <a:r>
              <a:rPr lang="en" sz="2200"/>
              <a:t>usseinnasser.com</a:t>
            </a:r>
            <a:endParaRPr sz="22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Updated-Oct/2021</a:t>
            </a:r>
            <a:endParaRPr sz="2200"/>
          </a:p>
        </p:txBody>
      </p:sp>
      <p:pic>
        <p:nvPicPr>
          <p:cNvPr id="57" name="Google Shape;57;p13"/>
          <p:cNvPicPr preferRelativeResize="0"/>
          <p:nvPr/>
        </p:nvPicPr>
        <p:blipFill rotWithShape="1">
          <a:blip r:embed="rId3">
            <a:alphaModFix/>
          </a:blip>
          <a:srcRect b="11422" l="25299" r="26509" t="6984"/>
          <a:stretch/>
        </p:blipFill>
        <p:spPr>
          <a:xfrm>
            <a:off x="3477100" y="183675"/>
            <a:ext cx="2725449" cy="2388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Atomicity</a:t>
            </a:r>
            <a:endParaRPr/>
          </a:p>
        </p:txBody>
      </p:sp>
      <p:sp>
        <p:nvSpPr>
          <p:cNvPr id="123" name="Google Shape;123;p22"/>
          <p:cNvSpPr txBox="1"/>
          <p:nvPr>
            <p:ph idx="1" type="body"/>
          </p:nvPr>
        </p:nvSpPr>
        <p:spPr>
          <a:xfrm>
            <a:off x="311700" y="1152475"/>
            <a:ext cx="8520600" cy="3157800"/>
          </a:xfrm>
          <a:prstGeom prst="rect">
            <a:avLst/>
          </a:prstGeom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-369570" lvl="0" marL="457200" marR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n" sz="2400"/>
              <a:t>All queries in a transaction must succeed.</a:t>
            </a:r>
            <a:endParaRPr sz="2400"/>
          </a:p>
          <a:p>
            <a:pPr indent="-36957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/>
              <a:t>If one query fails, all prior successful queries in the transaction should rollback.</a:t>
            </a:r>
            <a:endParaRPr sz="2400"/>
          </a:p>
          <a:p>
            <a:pPr indent="-36957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/>
              <a:t>If the database went down prior to a commit of a transaction, all the successful queries in the transactions should rollback</a:t>
            </a:r>
            <a:endParaRPr sz="2400"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3"/>
          <p:cNvSpPr txBox="1"/>
          <p:nvPr>
            <p:ph type="title"/>
          </p:nvPr>
        </p:nvSpPr>
        <p:spPr>
          <a:xfrm>
            <a:off x="311700" y="445025"/>
            <a:ext cx="3475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Atomicity</a:t>
            </a:r>
            <a:endParaRPr>
              <a:solidFill>
                <a:schemeClr val="accent2"/>
              </a:solidFill>
            </a:endParaRPr>
          </a:p>
        </p:txBody>
      </p:sp>
      <p:graphicFrame>
        <p:nvGraphicFramePr>
          <p:cNvPr id="129" name="Google Shape;129;p23"/>
          <p:cNvGraphicFramePr/>
          <p:nvPr/>
        </p:nvGraphicFramePr>
        <p:xfrm>
          <a:off x="5801800" y="2343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{3FEAEE5D-144B-425B-956B-94D642D558B3}</a:tableStyleId>
              </a:tblPr>
              <a:tblGrid>
                <a:gridCol w="1468725"/>
                <a:gridCol w="17630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ACCOUNT_ID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BALANCE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CCCC"/>
                    </a:solidFill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1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$1000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2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$500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cxnSp>
        <p:nvCxnSpPr>
          <p:cNvPr id="130" name="Google Shape;130;p23"/>
          <p:cNvCxnSpPr/>
          <p:nvPr/>
        </p:nvCxnSpPr>
        <p:spPr>
          <a:xfrm>
            <a:off x="892750" y="1968125"/>
            <a:ext cx="0" cy="247530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31" name="Google Shape;131;p23"/>
          <p:cNvSpPr txBox="1"/>
          <p:nvPr/>
        </p:nvSpPr>
        <p:spPr>
          <a:xfrm>
            <a:off x="311700" y="1361075"/>
            <a:ext cx="3786900" cy="2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Send $100 From Account 1 to Account 2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32" name="Google Shape;132;p23"/>
          <p:cNvSpPr txBox="1"/>
          <p:nvPr/>
        </p:nvSpPr>
        <p:spPr>
          <a:xfrm>
            <a:off x="1105800" y="1968125"/>
            <a:ext cx="7927800" cy="415800"/>
          </a:xfrm>
          <a:prstGeom prst="rect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FFFF"/>
                </a:solidFill>
              </a:rPr>
              <a:t>SELECT</a:t>
            </a:r>
            <a:r>
              <a:rPr lang="en">
                <a:solidFill>
                  <a:schemeClr val="accent2"/>
                </a:solidFill>
              </a:rPr>
              <a:t> BALANCE </a:t>
            </a:r>
            <a:r>
              <a:rPr b="1" lang="en">
                <a:solidFill>
                  <a:srgbClr val="00FFFF"/>
                </a:solidFill>
              </a:rPr>
              <a:t>FROM</a:t>
            </a:r>
            <a:r>
              <a:rPr lang="en">
                <a:solidFill>
                  <a:schemeClr val="accent2"/>
                </a:solidFill>
              </a:rPr>
              <a:t> ACCOUNT </a:t>
            </a:r>
            <a:r>
              <a:rPr b="1" lang="en">
                <a:solidFill>
                  <a:srgbClr val="00FFFF"/>
                </a:solidFill>
              </a:rPr>
              <a:t>WHERE</a:t>
            </a:r>
            <a:r>
              <a:rPr lang="en">
                <a:solidFill>
                  <a:schemeClr val="accent2"/>
                </a:solidFill>
              </a:rPr>
              <a:t> ID = 1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33" name="Google Shape;133;p23"/>
          <p:cNvSpPr txBox="1"/>
          <p:nvPr/>
        </p:nvSpPr>
        <p:spPr>
          <a:xfrm>
            <a:off x="2932200" y="2983575"/>
            <a:ext cx="5945100" cy="415800"/>
          </a:xfrm>
          <a:prstGeom prst="rect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FFFF"/>
                </a:solidFill>
              </a:rPr>
              <a:t>UPDATE</a:t>
            </a:r>
            <a:r>
              <a:rPr lang="en">
                <a:solidFill>
                  <a:schemeClr val="accent2"/>
                </a:solidFill>
              </a:rPr>
              <a:t> ACCOUNT </a:t>
            </a:r>
            <a:r>
              <a:rPr b="1" lang="en">
                <a:solidFill>
                  <a:srgbClr val="00FFFF"/>
                </a:solidFill>
              </a:rPr>
              <a:t>SET</a:t>
            </a:r>
            <a:r>
              <a:rPr lang="en">
                <a:solidFill>
                  <a:schemeClr val="accent2"/>
                </a:solidFill>
              </a:rPr>
              <a:t> BALANCE = BALANCE - 100 </a:t>
            </a:r>
            <a:r>
              <a:rPr b="1" lang="en">
                <a:solidFill>
                  <a:srgbClr val="00FFFF"/>
                </a:solidFill>
              </a:rPr>
              <a:t>WHERE</a:t>
            </a:r>
            <a:r>
              <a:rPr lang="en">
                <a:solidFill>
                  <a:schemeClr val="accent2"/>
                </a:solidFill>
              </a:rPr>
              <a:t> ID = 1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34" name="Google Shape;134;p23"/>
          <p:cNvSpPr txBox="1"/>
          <p:nvPr/>
        </p:nvSpPr>
        <p:spPr>
          <a:xfrm>
            <a:off x="1105800" y="2495900"/>
            <a:ext cx="1755000" cy="415800"/>
          </a:xfrm>
          <a:prstGeom prst="rect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2"/>
                </a:solidFill>
              </a:rPr>
              <a:t>BALANCE &gt; 100</a:t>
            </a:r>
            <a:endParaRPr b="1">
              <a:solidFill>
                <a:schemeClr val="accent2"/>
              </a:solidFill>
            </a:endParaRPr>
          </a:p>
        </p:txBody>
      </p:sp>
      <p:sp>
        <p:nvSpPr>
          <p:cNvPr id="135" name="Google Shape;135;p23"/>
          <p:cNvSpPr txBox="1"/>
          <p:nvPr/>
        </p:nvSpPr>
        <p:spPr>
          <a:xfrm>
            <a:off x="311700" y="1634150"/>
            <a:ext cx="1118700" cy="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BEGIN TX1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36" name="Google Shape;136;p23"/>
          <p:cNvSpPr/>
          <p:nvPr/>
        </p:nvSpPr>
        <p:spPr>
          <a:xfrm>
            <a:off x="7270525" y="664500"/>
            <a:ext cx="1755000" cy="324600"/>
          </a:xfrm>
          <a:prstGeom prst="rect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$900</a:t>
            </a:r>
            <a:endParaRPr>
              <a:solidFill>
                <a:schemeClr val="lt1"/>
              </a:solidFill>
            </a:endParaRPr>
          </a:p>
        </p:txBody>
      </p:sp>
      <p:pic>
        <p:nvPicPr>
          <p:cNvPr id="137" name="Google Shape;137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26238"/>
            <a:ext cx="9144000" cy="5195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4"/>
          <p:cNvSpPr txBox="1"/>
          <p:nvPr>
            <p:ph type="title"/>
          </p:nvPr>
        </p:nvSpPr>
        <p:spPr>
          <a:xfrm>
            <a:off x="311700" y="445025"/>
            <a:ext cx="3475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Atomicity</a:t>
            </a:r>
            <a:endParaRPr/>
          </a:p>
        </p:txBody>
      </p:sp>
      <p:graphicFrame>
        <p:nvGraphicFramePr>
          <p:cNvPr id="143" name="Google Shape;143;p24"/>
          <p:cNvGraphicFramePr/>
          <p:nvPr/>
        </p:nvGraphicFramePr>
        <p:xfrm>
          <a:off x="5801800" y="2343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{3FEAEE5D-144B-425B-956B-94D642D558B3}</a:tableStyleId>
              </a:tblPr>
              <a:tblGrid>
                <a:gridCol w="1468725"/>
                <a:gridCol w="17630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ACCOUNT_ID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BALANCE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CCCC"/>
                    </a:solidFill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1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</a:rPr>
                        <a:t>$900</a:t>
                      </a:r>
                      <a:endParaRPr>
                        <a:solidFill>
                          <a:schemeClr val="accent4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sng">
                          <a:solidFill>
                            <a:schemeClr val="accent2"/>
                          </a:solidFill>
                        </a:rPr>
                        <a:t>2</a:t>
                      </a:r>
                      <a:endParaRPr u="sng"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$500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44" name="Google Shape;144;p24"/>
          <p:cNvSpPr txBox="1"/>
          <p:nvPr>
            <p:ph idx="1" type="body"/>
          </p:nvPr>
        </p:nvSpPr>
        <p:spPr>
          <a:xfrm>
            <a:off x="401350" y="1508075"/>
            <a:ext cx="8520600" cy="3003900"/>
          </a:xfrm>
          <a:prstGeom prst="rect">
            <a:avLst/>
          </a:prstGeom>
          <a:ln cap="flat" cmpd="sng" w="952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77500" lnSpcReduction="10000"/>
          </a:bodyPr>
          <a:lstStyle/>
          <a:p>
            <a:pPr indent="-346710" lvl="0" marL="457200" marR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n" sz="2400"/>
              <a:t>After we restarted the machine the first account has been debited but the other account has not been credited. </a:t>
            </a:r>
            <a:endParaRPr sz="2400"/>
          </a:p>
          <a:p>
            <a:pPr indent="-34671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/>
              <a:t>This is really bad as we just lost data, and the information is inconsistent</a:t>
            </a:r>
            <a:endParaRPr sz="2400"/>
          </a:p>
          <a:p>
            <a:pPr indent="-34671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/>
              <a:t>An atomic </a:t>
            </a:r>
            <a:r>
              <a:rPr lang="en" sz="2400"/>
              <a:t>transaction</a:t>
            </a:r>
            <a:r>
              <a:rPr lang="en" sz="2400"/>
              <a:t> is a </a:t>
            </a:r>
            <a:r>
              <a:rPr lang="en" sz="2400"/>
              <a:t>transaction</a:t>
            </a:r>
            <a:r>
              <a:rPr lang="en" sz="2400"/>
              <a:t> that will rollback all queries if one or more queries failed.</a:t>
            </a:r>
            <a:endParaRPr sz="2400"/>
          </a:p>
          <a:p>
            <a:pPr indent="-34671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/>
              <a:t>The database should clean this up after restart.</a:t>
            </a:r>
            <a:endParaRPr sz="2400"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Summary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Atomicity</a:t>
            </a:r>
            <a:endParaRPr/>
          </a:p>
        </p:txBody>
      </p:sp>
      <p:pic>
        <p:nvPicPr>
          <p:cNvPr id="150" name="Google Shape;150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75500" y="304800"/>
            <a:ext cx="3280894" cy="1846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Isolation</a:t>
            </a:r>
            <a:endParaRPr/>
          </a:p>
        </p:txBody>
      </p:sp>
      <p:pic>
        <p:nvPicPr>
          <p:cNvPr id="156" name="Google Shape;156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24325" y="768475"/>
            <a:ext cx="3204849" cy="1803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Isolation</a:t>
            </a:r>
            <a:endParaRPr/>
          </a:p>
        </p:txBody>
      </p:sp>
      <p:sp>
        <p:nvSpPr>
          <p:cNvPr id="162" name="Google Shape;162;p27"/>
          <p:cNvSpPr txBox="1"/>
          <p:nvPr>
            <p:ph idx="1" type="body"/>
          </p:nvPr>
        </p:nvSpPr>
        <p:spPr>
          <a:xfrm>
            <a:off x="311700" y="1152475"/>
            <a:ext cx="8520600" cy="3589200"/>
          </a:xfrm>
          <a:prstGeom prst="rect">
            <a:avLst/>
          </a:prstGeom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1000" lvl="0" marL="457200" marR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Can my inflight transaction see changes made by other </a:t>
            </a:r>
            <a:r>
              <a:rPr lang="en" sz="2400"/>
              <a:t>transactions</a:t>
            </a:r>
            <a:r>
              <a:rPr lang="en" sz="2400"/>
              <a:t>?</a:t>
            </a:r>
            <a:endParaRPr sz="2400"/>
          </a:p>
          <a:p>
            <a:pPr indent="-3810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Read phenomena</a:t>
            </a:r>
            <a:endParaRPr sz="2400"/>
          </a:p>
          <a:p>
            <a:pPr indent="-3810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Isolation Levels</a:t>
            </a:r>
            <a:endParaRPr sz="24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Isolation - Read phenomena</a:t>
            </a:r>
            <a:endParaRPr/>
          </a:p>
        </p:txBody>
      </p:sp>
      <p:sp>
        <p:nvSpPr>
          <p:cNvPr id="168" name="Google Shape;168;p28"/>
          <p:cNvSpPr txBox="1"/>
          <p:nvPr>
            <p:ph idx="1" type="body"/>
          </p:nvPr>
        </p:nvSpPr>
        <p:spPr>
          <a:xfrm>
            <a:off x="311700" y="1152475"/>
            <a:ext cx="8520600" cy="3589200"/>
          </a:xfrm>
          <a:prstGeom prst="rect">
            <a:avLst/>
          </a:prstGeom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1000" lvl="0" marL="457200" marR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Dirty reads</a:t>
            </a:r>
            <a:endParaRPr sz="2400"/>
          </a:p>
          <a:p>
            <a:pPr indent="-3810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Non-repeatable reads </a:t>
            </a:r>
            <a:endParaRPr sz="2400"/>
          </a:p>
          <a:p>
            <a:pPr indent="-3810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Phantom reads</a:t>
            </a:r>
            <a:endParaRPr sz="2400"/>
          </a:p>
          <a:p>
            <a:pPr indent="-3810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Lost updates</a:t>
            </a:r>
            <a:endParaRPr sz="24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3" name="Google Shape;173;p29"/>
          <p:cNvCxnSpPr/>
          <p:nvPr/>
        </p:nvCxnSpPr>
        <p:spPr>
          <a:xfrm>
            <a:off x="892750" y="1968125"/>
            <a:ext cx="0" cy="247530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74" name="Google Shape;174;p29"/>
          <p:cNvSpPr txBox="1"/>
          <p:nvPr/>
        </p:nvSpPr>
        <p:spPr>
          <a:xfrm>
            <a:off x="311700" y="1634150"/>
            <a:ext cx="1118700" cy="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BEGIN TX1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75" name="Google Shape;175;p29"/>
          <p:cNvSpPr txBox="1"/>
          <p:nvPr/>
        </p:nvSpPr>
        <p:spPr>
          <a:xfrm>
            <a:off x="380500" y="4452800"/>
            <a:ext cx="1323900" cy="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COMMIT TX1</a:t>
            </a:r>
            <a:endParaRPr>
              <a:solidFill>
                <a:schemeClr val="accent2"/>
              </a:solidFill>
            </a:endParaRPr>
          </a:p>
        </p:txBody>
      </p:sp>
      <p:cxnSp>
        <p:nvCxnSpPr>
          <p:cNvPr id="176" name="Google Shape;176;p29"/>
          <p:cNvCxnSpPr/>
          <p:nvPr/>
        </p:nvCxnSpPr>
        <p:spPr>
          <a:xfrm>
            <a:off x="5571875" y="1968125"/>
            <a:ext cx="0" cy="247530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77" name="Google Shape;177;p29"/>
          <p:cNvSpPr txBox="1"/>
          <p:nvPr/>
        </p:nvSpPr>
        <p:spPr>
          <a:xfrm>
            <a:off x="5102850" y="1634150"/>
            <a:ext cx="1118700" cy="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BEGIN TX2</a:t>
            </a:r>
            <a:endParaRPr>
              <a:solidFill>
                <a:schemeClr val="accent2"/>
              </a:solidFill>
            </a:endParaRPr>
          </a:p>
        </p:txBody>
      </p:sp>
      <p:graphicFrame>
        <p:nvGraphicFramePr>
          <p:cNvPr id="178" name="Google Shape;178;p29"/>
          <p:cNvGraphicFramePr/>
          <p:nvPr/>
        </p:nvGraphicFramePr>
        <p:xfrm>
          <a:off x="5571875" y="4493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{3FEAEE5D-144B-425B-956B-94D642D558B3}</a:tableStyleId>
              </a:tblPr>
              <a:tblGrid>
                <a:gridCol w="1549900"/>
                <a:gridCol w="920075"/>
                <a:gridCol w="920075"/>
              </a:tblGrid>
              <a:tr h="3363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PID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QNT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PRICE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Product 1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10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$5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Product 2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20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$4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79" name="Google Shape;179;p29"/>
          <p:cNvSpPr txBox="1"/>
          <p:nvPr/>
        </p:nvSpPr>
        <p:spPr>
          <a:xfrm>
            <a:off x="6890555" y="84800"/>
            <a:ext cx="907200" cy="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2"/>
                </a:solidFill>
              </a:rPr>
              <a:t>SALES</a:t>
            </a:r>
            <a:endParaRPr b="1">
              <a:solidFill>
                <a:schemeClr val="accent2"/>
              </a:solidFill>
            </a:endParaRPr>
          </a:p>
        </p:txBody>
      </p:sp>
      <p:sp>
        <p:nvSpPr>
          <p:cNvPr id="180" name="Google Shape;180;p29"/>
          <p:cNvSpPr txBox="1"/>
          <p:nvPr/>
        </p:nvSpPr>
        <p:spPr>
          <a:xfrm>
            <a:off x="1029600" y="2044325"/>
            <a:ext cx="4084200" cy="415800"/>
          </a:xfrm>
          <a:prstGeom prst="rect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FFFF"/>
                </a:solidFill>
              </a:rPr>
              <a:t>SELECT</a:t>
            </a:r>
            <a:r>
              <a:rPr lang="en">
                <a:solidFill>
                  <a:schemeClr val="accent2"/>
                </a:solidFill>
              </a:rPr>
              <a:t> PID, QNT*PRICE </a:t>
            </a:r>
            <a:r>
              <a:rPr b="1" lang="en">
                <a:solidFill>
                  <a:srgbClr val="00FFFF"/>
                </a:solidFill>
              </a:rPr>
              <a:t>FROM</a:t>
            </a:r>
            <a:r>
              <a:rPr lang="en">
                <a:solidFill>
                  <a:schemeClr val="accent2"/>
                </a:solidFill>
              </a:rPr>
              <a:t> SALES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81" name="Google Shape;181;p29"/>
          <p:cNvSpPr txBox="1"/>
          <p:nvPr/>
        </p:nvSpPr>
        <p:spPr>
          <a:xfrm>
            <a:off x="5821250" y="2667375"/>
            <a:ext cx="3143400" cy="615900"/>
          </a:xfrm>
          <a:prstGeom prst="rect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FFFF"/>
                </a:solidFill>
              </a:rPr>
              <a:t>UPDATE</a:t>
            </a:r>
            <a:r>
              <a:rPr b="1" lang="en">
                <a:solidFill>
                  <a:srgbClr val="0000FF"/>
                </a:solidFill>
              </a:rPr>
              <a:t> </a:t>
            </a:r>
            <a:r>
              <a:rPr lang="en">
                <a:solidFill>
                  <a:schemeClr val="dk1"/>
                </a:solidFill>
              </a:rPr>
              <a:t>SALES</a:t>
            </a:r>
            <a:r>
              <a:rPr b="1" lang="en">
                <a:solidFill>
                  <a:srgbClr val="0000FF"/>
                </a:solidFill>
              </a:rPr>
              <a:t> </a:t>
            </a:r>
            <a:r>
              <a:rPr b="1" lang="en">
                <a:solidFill>
                  <a:srgbClr val="00FFFF"/>
                </a:solidFill>
              </a:rPr>
              <a:t>SET</a:t>
            </a:r>
            <a:r>
              <a:rPr b="1" lang="en">
                <a:solidFill>
                  <a:srgbClr val="0000FF"/>
                </a:solidFill>
              </a:rPr>
              <a:t> </a:t>
            </a:r>
            <a:r>
              <a:rPr lang="en">
                <a:solidFill>
                  <a:schemeClr val="accent2"/>
                </a:solidFill>
              </a:rPr>
              <a:t>QNT = QNT+5</a:t>
            </a:r>
            <a:r>
              <a:rPr b="1" lang="en">
                <a:solidFill>
                  <a:schemeClr val="accent2"/>
                </a:solidFill>
              </a:rPr>
              <a:t> </a:t>
            </a:r>
            <a:endParaRPr b="1">
              <a:solidFill>
                <a:schemeClr val="accent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FFFF"/>
                </a:solidFill>
              </a:rPr>
              <a:t>WHERE</a:t>
            </a:r>
            <a:r>
              <a:rPr b="1" lang="en">
                <a:solidFill>
                  <a:srgbClr val="0000FF"/>
                </a:solidFill>
              </a:rPr>
              <a:t> </a:t>
            </a:r>
            <a:r>
              <a:rPr lang="en">
                <a:solidFill>
                  <a:schemeClr val="accent2"/>
                </a:solidFill>
              </a:rPr>
              <a:t>PID =1 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82" name="Google Shape;182;p29"/>
          <p:cNvSpPr txBox="1"/>
          <p:nvPr/>
        </p:nvSpPr>
        <p:spPr>
          <a:xfrm>
            <a:off x="1018550" y="3395750"/>
            <a:ext cx="4084200" cy="415800"/>
          </a:xfrm>
          <a:prstGeom prst="rect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FFFF"/>
                </a:solidFill>
              </a:rPr>
              <a:t>SELECT</a:t>
            </a:r>
            <a:r>
              <a:rPr lang="en">
                <a:solidFill>
                  <a:schemeClr val="accent2"/>
                </a:solidFill>
              </a:rPr>
              <a:t> </a:t>
            </a:r>
            <a:r>
              <a:rPr b="1" lang="en">
                <a:solidFill>
                  <a:schemeClr val="accent2"/>
                </a:solidFill>
              </a:rPr>
              <a:t>SUM</a:t>
            </a:r>
            <a:r>
              <a:rPr lang="en">
                <a:solidFill>
                  <a:schemeClr val="accent2"/>
                </a:solidFill>
              </a:rPr>
              <a:t>(QNT*PRICE) </a:t>
            </a:r>
            <a:r>
              <a:rPr b="1" lang="en">
                <a:solidFill>
                  <a:srgbClr val="00FFFF"/>
                </a:solidFill>
              </a:rPr>
              <a:t>FROM</a:t>
            </a:r>
            <a:r>
              <a:rPr lang="en">
                <a:solidFill>
                  <a:schemeClr val="accent2"/>
                </a:solidFill>
              </a:rPr>
              <a:t> SALES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83" name="Google Shape;183;p29"/>
          <p:cNvSpPr txBox="1"/>
          <p:nvPr/>
        </p:nvSpPr>
        <p:spPr>
          <a:xfrm>
            <a:off x="2274800" y="2571750"/>
            <a:ext cx="1254900" cy="4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Product 1, 50</a:t>
            </a:r>
            <a:endParaRPr>
              <a:solidFill>
                <a:schemeClr val="accent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Product 2, 80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84" name="Google Shape;184;p29"/>
          <p:cNvSpPr txBox="1"/>
          <p:nvPr/>
        </p:nvSpPr>
        <p:spPr>
          <a:xfrm>
            <a:off x="7177250" y="879455"/>
            <a:ext cx="795600" cy="324600"/>
          </a:xfrm>
          <a:prstGeom prst="rect">
            <a:avLst/>
          </a:prstGeom>
          <a:solidFill>
            <a:srgbClr val="741B47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2"/>
                </a:solidFill>
              </a:rPr>
              <a:t>15</a:t>
            </a:r>
            <a:endParaRPr b="1">
              <a:solidFill>
                <a:schemeClr val="accent2"/>
              </a:solidFill>
            </a:endParaRPr>
          </a:p>
        </p:txBody>
      </p:sp>
      <p:sp>
        <p:nvSpPr>
          <p:cNvPr id="185" name="Google Shape;185;p29"/>
          <p:cNvSpPr txBox="1"/>
          <p:nvPr/>
        </p:nvSpPr>
        <p:spPr>
          <a:xfrm>
            <a:off x="1754825" y="3889575"/>
            <a:ext cx="3453600" cy="4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We get </a:t>
            </a:r>
            <a:r>
              <a:rPr lang="en">
                <a:solidFill>
                  <a:schemeClr val="accent2"/>
                </a:solidFill>
              </a:rPr>
              <a:t>$155 when it should be $130</a:t>
            </a:r>
            <a:endParaRPr>
              <a:solidFill>
                <a:schemeClr val="accent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We read a “dirty” value that has not been </a:t>
            </a:r>
            <a:r>
              <a:rPr lang="en">
                <a:solidFill>
                  <a:schemeClr val="accent2"/>
                </a:solidFill>
              </a:rPr>
              <a:t>committed</a:t>
            </a:r>
            <a:r>
              <a:rPr lang="en">
                <a:solidFill>
                  <a:schemeClr val="accent2"/>
                </a:solidFill>
              </a:rPr>
              <a:t> 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86" name="Google Shape;186;p29"/>
          <p:cNvSpPr txBox="1"/>
          <p:nvPr>
            <p:ph type="title"/>
          </p:nvPr>
        </p:nvSpPr>
        <p:spPr>
          <a:xfrm>
            <a:off x="311700" y="445025"/>
            <a:ext cx="21927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Dirty Reads</a:t>
            </a:r>
            <a:endParaRPr/>
          </a:p>
        </p:txBody>
      </p:sp>
      <p:sp>
        <p:nvSpPr>
          <p:cNvPr id="187" name="Google Shape;187;p29"/>
          <p:cNvSpPr txBox="1"/>
          <p:nvPr/>
        </p:nvSpPr>
        <p:spPr>
          <a:xfrm>
            <a:off x="5000250" y="4452800"/>
            <a:ext cx="1614300" cy="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ROLLBACK</a:t>
            </a:r>
            <a:r>
              <a:rPr lang="en">
                <a:solidFill>
                  <a:schemeClr val="accent2"/>
                </a:solidFill>
              </a:rPr>
              <a:t> TX2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88" name="Google Shape;188;p29"/>
          <p:cNvSpPr txBox="1"/>
          <p:nvPr/>
        </p:nvSpPr>
        <p:spPr>
          <a:xfrm>
            <a:off x="7177250" y="879442"/>
            <a:ext cx="795600" cy="32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10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3" name="Google Shape;193;p30"/>
          <p:cNvCxnSpPr/>
          <p:nvPr/>
        </p:nvCxnSpPr>
        <p:spPr>
          <a:xfrm flipH="1">
            <a:off x="874150" y="1968125"/>
            <a:ext cx="18600" cy="254790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94" name="Google Shape;194;p30"/>
          <p:cNvSpPr txBox="1"/>
          <p:nvPr/>
        </p:nvSpPr>
        <p:spPr>
          <a:xfrm>
            <a:off x="311700" y="1634150"/>
            <a:ext cx="1118700" cy="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BEGIN TX1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95" name="Google Shape;195;p30"/>
          <p:cNvSpPr txBox="1"/>
          <p:nvPr/>
        </p:nvSpPr>
        <p:spPr>
          <a:xfrm>
            <a:off x="369300" y="4676900"/>
            <a:ext cx="1323900" cy="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COMMIT TX1</a:t>
            </a:r>
            <a:endParaRPr>
              <a:solidFill>
                <a:schemeClr val="accent2"/>
              </a:solidFill>
            </a:endParaRPr>
          </a:p>
        </p:txBody>
      </p:sp>
      <p:cxnSp>
        <p:nvCxnSpPr>
          <p:cNvPr id="196" name="Google Shape;196;p30"/>
          <p:cNvCxnSpPr/>
          <p:nvPr/>
        </p:nvCxnSpPr>
        <p:spPr>
          <a:xfrm flipH="1">
            <a:off x="5558075" y="1968125"/>
            <a:ext cx="13800" cy="162900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97" name="Google Shape;197;p30"/>
          <p:cNvSpPr txBox="1"/>
          <p:nvPr/>
        </p:nvSpPr>
        <p:spPr>
          <a:xfrm>
            <a:off x="5102850" y="1634150"/>
            <a:ext cx="1118700" cy="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BEGIN TX2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98" name="Google Shape;198;p30"/>
          <p:cNvSpPr txBox="1"/>
          <p:nvPr/>
        </p:nvSpPr>
        <p:spPr>
          <a:xfrm>
            <a:off x="5113800" y="3606500"/>
            <a:ext cx="1323900" cy="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COMMIT TX2</a:t>
            </a:r>
            <a:endParaRPr>
              <a:solidFill>
                <a:schemeClr val="accent2"/>
              </a:solidFill>
            </a:endParaRPr>
          </a:p>
        </p:txBody>
      </p:sp>
      <p:graphicFrame>
        <p:nvGraphicFramePr>
          <p:cNvPr id="199" name="Google Shape;199;p30"/>
          <p:cNvGraphicFramePr/>
          <p:nvPr/>
        </p:nvGraphicFramePr>
        <p:xfrm>
          <a:off x="5571875" y="4493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{3FEAEE5D-144B-425B-956B-94D642D558B3}</a:tableStyleId>
              </a:tblPr>
              <a:tblGrid>
                <a:gridCol w="1549900"/>
                <a:gridCol w="920075"/>
                <a:gridCol w="920075"/>
              </a:tblGrid>
              <a:tr h="3363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PID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QNT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PRICE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Product 1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10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$5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Product 2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20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$4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200" name="Google Shape;200;p30"/>
          <p:cNvSpPr txBox="1"/>
          <p:nvPr/>
        </p:nvSpPr>
        <p:spPr>
          <a:xfrm>
            <a:off x="6890555" y="84800"/>
            <a:ext cx="907200" cy="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2"/>
                </a:solidFill>
              </a:rPr>
              <a:t>SALES</a:t>
            </a:r>
            <a:endParaRPr b="1">
              <a:solidFill>
                <a:schemeClr val="accent2"/>
              </a:solidFill>
            </a:endParaRPr>
          </a:p>
        </p:txBody>
      </p:sp>
      <p:sp>
        <p:nvSpPr>
          <p:cNvPr id="201" name="Google Shape;201;p30"/>
          <p:cNvSpPr txBox="1"/>
          <p:nvPr/>
        </p:nvSpPr>
        <p:spPr>
          <a:xfrm>
            <a:off x="1029600" y="2044325"/>
            <a:ext cx="4084200" cy="415800"/>
          </a:xfrm>
          <a:prstGeom prst="rect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FFFF"/>
                </a:solidFill>
              </a:rPr>
              <a:t>SELECT</a:t>
            </a:r>
            <a:r>
              <a:rPr lang="en">
                <a:solidFill>
                  <a:schemeClr val="accent2"/>
                </a:solidFill>
              </a:rPr>
              <a:t> PID, QNT*PRICE </a:t>
            </a:r>
            <a:r>
              <a:rPr b="1" lang="en">
                <a:solidFill>
                  <a:srgbClr val="00FFFF"/>
                </a:solidFill>
              </a:rPr>
              <a:t>FROM</a:t>
            </a:r>
            <a:r>
              <a:rPr lang="en">
                <a:solidFill>
                  <a:schemeClr val="accent2"/>
                </a:solidFill>
              </a:rPr>
              <a:t> SALES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202" name="Google Shape;202;p30"/>
          <p:cNvSpPr txBox="1"/>
          <p:nvPr/>
        </p:nvSpPr>
        <p:spPr>
          <a:xfrm>
            <a:off x="5818525" y="2526925"/>
            <a:ext cx="3143400" cy="615900"/>
          </a:xfrm>
          <a:prstGeom prst="rect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FFFF"/>
                </a:solidFill>
              </a:rPr>
              <a:t>UPDATE</a:t>
            </a:r>
            <a:r>
              <a:rPr b="1" lang="en">
                <a:solidFill>
                  <a:schemeClr val="accent2"/>
                </a:solidFill>
              </a:rPr>
              <a:t> </a:t>
            </a:r>
            <a:r>
              <a:rPr lang="en">
                <a:solidFill>
                  <a:schemeClr val="accent2"/>
                </a:solidFill>
              </a:rPr>
              <a:t>SALES</a:t>
            </a:r>
            <a:r>
              <a:rPr b="1" lang="en">
                <a:solidFill>
                  <a:schemeClr val="accent2"/>
                </a:solidFill>
              </a:rPr>
              <a:t> </a:t>
            </a:r>
            <a:r>
              <a:rPr b="1" lang="en">
                <a:solidFill>
                  <a:srgbClr val="00FFFF"/>
                </a:solidFill>
              </a:rPr>
              <a:t>SET</a:t>
            </a:r>
            <a:r>
              <a:rPr b="1" lang="en">
                <a:solidFill>
                  <a:schemeClr val="accent2"/>
                </a:solidFill>
              </a:rPr>
              <a:t> </a:t>
            </a:r>
            <a:r>
              <a:rPr lang="en">
                <a:solidFill>
                  <a:schemeClr val="accent2"/>
                </a:solidFill>
              </a:rPr>
              <a:t>QNT = QNT+5</a:t>
            </a:r>
            <a:r>
              <a:rPr b="1" lang="en">
                <a:solidFill>
                  <a:schemeClr val="accent2"/>
                </a:solidFill>
              </a:rPr>
              <a:t> </a:t>
            </a:r>
            <a:endParaRPr b="1">
              <a:solidFill>
                <a:schemeClr val="accent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FFFF"/>
                </a:solidFill>
              </a:rPr>
              <a:t>WHERE</a:t>
            </a:r>
            <a:r>
              <a:rPr b="1" lang="en">
                <a:solidFill>
                  <a:schemeClr val="accent2"/>
                </a:solidFill>
              </a:rPr>
              <a:t> </a:t>
            </a:r>
            <a:r>
              <a:rPr lang="en">
                <a:solidFill>
                  <a:schemeClr val="accent2"/>
                </a:solidFill>
              </a:rPr>
              <a:t>PID =1 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203" name="Google Shape;203;p30"/>
          <p:cNvSpPr txBox="1"/>
          <p:nvPr/>
        </p:nvSpPr>
        <p:spPr>
          <a:xfrm>
            <a:off x="1029600" y="3931100"/>
            <a:ext cx="4084200" cy="415800"/>
          </a:xfrm>
          <a:prstGeom prst="rect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FFFF"/>
                </a:solidFill>
              </a:rPr>
              <a:t>SELECT</a:t>
            </a:r>
            <a:r>
              <a:rPr lang="en">
                <a:solidFill>
                  <a:schemeClr val="accent2"/>
                </a:solidFill>
              </a:rPr>
              <a:t> </a:t>
            </a:r>
            <a:r>
              <a:rPr b="1" lang="en">
                <a:solidFill>
                  <a:schemeClr val="accent2"/>
                </a:solidFill>
              </a:rPr>
              <a:t>SUM</a:t>
            </a:r>
            <a:r>
              <a:rPr lang="en">
                <a:solidFill>
                  <a:schemeClr val="accent2"/>
                </a:solidFill>
              </a:rPr>
              <a:t>(QNT*PRICE) </a:t>
            </a:r>
            <a:r>
              <a:rPr b="1" lang="en">
                <a:solidFill>
                  <a:srgbClr val="00FFFF"/>
                </a:solidFill>
              </a:rPr>
              <a:t>FROM</a:t>
            </a:r>
            <a:r>
              <a:rPr lang="en">
                <a:solidFill>
                  <a:schemeClr val="accent2"/>
                </a:solidFill>
              </a:rPr>
              <a:t> SALES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204" name="Google Shape;204;p30"/>
          <p:cNvSpPr txBox="1"/>
          <p:nvPr/>
        </p:nvSpPr>
        <p:spPr>
          <a:xfrm>
            <a:off x="2274800" y="2571750"/>
            <a:ext cx="1254900" cy="4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Product 1, 50</a:t>
            </a:r>
            <a:endParaRPr>
              <a:solidFill>
                <a:schemeClr val="accent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Product 2, 80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205" name="Google Shape;205;p30"/>
          <p:cNvSpPr txBox="1"/>
          <p:nvPr/>
        </p:nvSpPr>
        <p:spPr>
          <a:xfrm>
            <a:off x="7177250" y="879450"/>
            <a:ext cx="795600" cy="324600"/>
          </a:xfrm>
          <a:prstGeom prst="rect">
            <a:avLst/>
          </a:prstGeom>
          <a:solidFill>
            <a:srgbClr val="741B47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2"/>
                </a:solidFill>
              </a:rPr>
              <a:t>15</a:t>
            </a:r>
            <a:endParaRPr b="1">
              <a:solidFill>
                <a:schemeClr val="accent2"/>
              </a:solidFill>
            </a:endParaRPr>
          </a:p>
        </p:txBody>
      </p:sp>
      <p:sp>
        <p:nvSpPr>
          <p:cNvPr id="206" name="Google Shape;206;p30"/>
          <p:cNvSpPr txBox="1"/>
          <p:nvPr/>
        </p:nvSpPr>
        <p:spPr>
          <a:xfrm>
            <a:off x="1569450" y="4346900"/>
            <a:ext cx="3533400" cy="4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We get $155 when it should be $130</a:t>
            </a:r>
            <a:endParaRPr>
              <a:solidFill>
                <a:schemeClr val="accent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We did read a committed value, but it gave us inconsistent results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207" name="Google Shape;207;p30"/>
          <p:cNvSpPr txBox="1"/>
          <p:nvPr/>
        </p:nvSpPr>
        <p:spPr>
          <a:xfrm>
            <a:off x="7150700" y="882456"/>
            <a:ext cx="848700" cy="32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15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208" name="Google Shape;208;p30"/>
          <p:cNvSpPr txBox="1"/>
          <p:nvPr>
            <p:ph type="title"/>
          </p:nvPr>
        </p:nvSpPr>
        <p:spPr>
          <a:xfrm>
            <a:off x="311700" y="445025"/>
            <a:ext cx="3487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Non-repeatable read</a:t>
            </a:r>
            <a:endParaRPr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3" name="Google Shape;213;p31"/>
          <p:cNvCxnSpPr/>
          <p:nvPr/>
        </p:nvCxnSpPr>
        <p:spPr>
          <a:xfrm flipH="1">
            <a:off x="874150" y="1968125"/>
            <a:ext cx="18600" cy="254790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14" name="Google Shape;214;p31"/>
          <p:cNvSpPr txBox="1"/>
          <p:nvPr/>
        </p:nvSpPr>
        <p:spPr>
          <a:xfrm>
            <a:off x="311700" y="1634150"/>
            <a:ext cx="1118700" cy="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BEGIN TX1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215" name="Google Shape;215;p31"/>
          <p:cNvSpPr txBox="1"/>
          <p:nvPr/>
        </p:nvSpPr>
        <p:spPr>
          <a:xfrm>
            <a:off x="369300" y="4676900"/>
            <a:ext cx="1323900" cy="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COMMIT TX1</a:t>
            </a:r>
            <a:endParaRPr>
              <a:solidFill>
                <a:schemeClr val="accent2"/>
              </a:solidFill>
            </a:endParaRPr>
          </a:p>
        </p:txBody>
      </p:sp>
      <p:cxnSp>
        <p:nvCxnSpPr>
          <p:cNvPr id="216" name="Google Shape;216;p31"/>
          <p:cNvCxnSpPr/>
          <p:nvPr/>
        </p:nvCxnSpPr>
        <p:spPr>
          <a:xfrm flipH="1">
            <a:off x="5558025" y="2386850"/>
            <a:ext cx="22500" cy="121020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17" name="Google Shape;217;p31"/>
          <p:cNvSpPr txBox="1"/>
          <p:nvPr/>
        </p:nvSpPr>
        <p:spPr>
          <a:xfrm>
            <a:off x="5216400" y="2052800"/>
            <a:ext cx="1118700" cy="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BEGIN TX2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218" name="Google Shape;218;p31"/>
          <p:cNvSpPr txBox="1"/>
          <p:nvPr/>
        </p:nvSpPr>
        <p:spPr>
          <a:xfrm>
            <a:off x="5113800" y="3606500"/>
            <a:ext cx="1323900" cy="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COMMIT TX2</a:t>
            </a:r>
            <a:endParaRPr>
              <a:solidFill>
                <a:schemeClr val="accent2"/>
              </a:solidFill>
            </a:endParaRPr>
          </a:p>
        </p:txBody>
      </p:sp>
      <p:graphicFrame>
        <p:nvGraphicFramePr>
          <p:cNvPr id="219" name="Google Shape;219;p31"/>
          <p:cNvGraphicFramePr/>
          <p:nvPr/>
        </p:nvGraphicFramePr>
        <p:xfrm>
          <a:off x="5571875" y="4493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{3FEAEE5D-144B-425B-956B-94D642D558B3}</a:tableStyleId>
              </a:tblPr>
              <a:tblGrid>
                <a:gridCol w="1549900"/>
                <a:gridCol w="920075"/>
                <a:gridCol w="920075"/>
              </a:tblGrid>
              <a:tr h="3363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PID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QNT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PRICE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Product 1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10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$5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Product 2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20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$4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220" name="Google Shape;220;p31"/>
          <p:cNvSpPr txBox="1"/>
          <p:nvPr/>
        </p:nvSpPr>
        <p:spPr>
          <a:xfrm>
            <a:off x="6890555" y="84800"/>
            <a:ext cx="907200" cy="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2"/>
                </a:solidFill>
              </a:rPr>
              <a:t>SALES</a:t>
            </a:r>
            <a:endParaRPr b="1">
              <a:solidFill>
                <a:schemeClr val="accent2"/>
              </a:solidFill>
            </a:endParaRPr>
          </a:p>
        </p:txBody>
      </p:sp>
      <p:sp>
        <p:nvSpPr>
          <p:cNvPr id="221" name="Google Shape;221;p31"/>
          <p:cNvSpPr txBox="1"/>
          <p:nvPr/>
        </p:nvSpPr>
        <p:spPr>
          <a:xfrm>
            <a:off x="1029600" y="2044325"/>
            <a:ext cx="4084200" cy="415800"/>
          </a:xfrm>
          <a:prstGeom prst="rect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FFFF"/>
                </a:solidFill>
              </a:rPr>
              <a:t>SELECT</a:t>
            </a:r>
            <a:r>
              <a:rPr lang="en">
                <a:solidFill>
                  <a:schemeClr val="accent2"/>
                </a:solidFill>
              </a:rPr>
              <a:t> PID, QNT*PRICE </a:t>
            </a:r>
            <a:r>
              <a:rPr b="1" lang="en">
                <a:solidFill>
                  <a:srgbClr val="00FFFF"/>
                </a:solidFill>
              </a:rPr>
              <a:t>FROM</a:t>
            </a:r>
            <a:r>
              <a:rPr lang="en">
                <a:solidFill>
                  <a:schemeClr val="accent2"/>
                </a:solidFill>
              </a:rPr>
              <a:t> SALES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222" name="Google Shape;222;p31"/>
          <p:cNvSpPr txBox="1"/>
          <p:nvPr/>
        </p:nvSpPr>
        <p:spPr>
          <a:xfrm>
            <a:off x="5818525" y="2526925"/>
            <a:ext cx="3143400" cy="615900"/>
          </a:xfrm>
          <a:prstGeom prst="rect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FFFF"/>
                </a:solidFill>
              </a:rPr>
              <a:t>INSERT INTO</a:t>
            </a:r>
            <a:r>
              <a:rPr b="1" lang="en">
                <a:solidFill>
                  <a:schemeClr val="accent2"/>
                </a:solidFill>
              </a:rPr>
              <a:t> </a:t>
            </a:r>
            <a:r>
              <a:rPr lang="en">
                <a:solidFill>
                  <a:schemeClr val="accent2"/>
                </a:solidFill>
              </a:rPr>
              <a:t>SALES</a:t>
            </a:r>
            <a:r>
              <a:rPr b="1" lang="en">
                <a:solidFill>
                  <a:schemeClr val="accent2"/>
                </a:solidFill>
              </a:rPr>
              <a:t> </a:t>
            </a:r>
            <a:endParaRPr b="1">
              <a:solidFill>
                <a:schemeClr val="accent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FFFF"/>
                </a:solidFill>
              </a:rPr>
              <a:t>VALUES</a:t>
            </a:r>
            <a:r>
              <a:rPr b="1" lang="en">
                <a:solidFill>
                  <a:schemeClr val="accent2"/>
                </a:solidFill>
              </a:rPr>
              <a:t> </a:t>
            </a:r>
            <a:r>
              <a:rPr lang="en">
                <a:solidFill>
                  <a:schemeClr val="accent2"/>
                </a:solidFill>
              </a:rPr>
              <a:t>(‘Product 3’, 10, 1)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223" name="Google Shape;223;p31"/>
          <p:cNvSpPr txBox="1"/>
          <p:nvPr/>
        </p:nvSpPr>
        <p:spPr>
          <a:xfrm>
            <a:off x="1029600" y="3931100"/>
            <a:ext cx="4084200" cy="415800"/>
          </a:xfrm>
          <a:prstGeom prst="rect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FFFF"/>
                </a:solidFill>
              </a:rPr>
              <a:t>SELECT</a:t>
            </a:r>
            <a:r>
              <a:rPr lang="en">
                <a:solidFill>
                  <a:schemeClr val="accent2"/>
                </a:solidFill>
              </a:rPr>
              <a:t> </a:t>
            </a:r>
            <a:r>
              <a:rPr b="1" lang="en">
                <a:solidFill>
                  <a:schemeClr val="accent2"/>
                </a:solidFill>
              </a:rPr>
              <a:t>SUM</a:t>
            </a:r>
            <a:r>
              <a:rPr lang="en">
                <a:solidFill>
                  <a:schemeClr val="accent2"/>
                </a:solidFill>
              </a:rPr>
              <a:t>(QNT*PRICE) </a:t>
            </a:r>
            <a:r>
              <a:rPr b="1" lang="en">
                <a:solidFill>
                  <a:srgbClr val="00FFFF"/>
                </a:solidFill>
              </a:rPr>
              <a:t>FROM</a:t>
            </a:r>
            <a:r>
              <a:rPr lang="en">
                <a:solidFill>
                  <a:schemeClr val="accent2"/>
                </a:solidFill>
              </a:rPr>
              <a:t> SALES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224" name="Google Shape;224;p31"/>
          <p:cNvSpPr txBox="1"/>
          <p:nvPr/>
        </p:nvSpPr>
        <p:spPr>
          <a:xfrm>
            <a:off x="2274800" y="2571750"/>
            <a:ext cx="1254900" cy="4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Product 1, 50</a:t>
            </a:r>
            <a:endParaRPr>
              <a:solidFill>
                <a:schemeClr val="accent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Product 2, 80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225" name="Google Shape;225;p31"/>
          <p:cNvSpPr txBox="1"/>
          <p:nvPr/>
        </p:nvSpPr>
        <p:spPr>
          <a:xfrm>
            <a:off x="1595025" y="4349750"/>
            <a:ext cx="4545300" cy="7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We get $140 when it should be $130</a:t>
            </a:r>
            <a:endParaRPr>
              <a:solidFill>
                <a:schemeClr val="accent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We read a committed value that showed up in our range query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226" name="Google Shape;226;p31"/>
          <p:cNvSpPr txBox="1"/>
          <p:nvPr>
            <p:ph type="title"/>
          </p:nvPr>
        </p:nvSpPr>
        <p:spPr>
          <a:xfrm>
            <a:off x="311700" y="445025"/>
            <a:ext cx="3487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Phantom</a:t>
            </a:r>
            <a:r>
              <a:rPr lang="en">
                <a:solidFill>
                  <a:schemeClr val="accent2"/>
                </a:solidFill>
              </a:rPr>
              <a:t> read</a:t>
            </a:r>
            <a:endParaRPr>
              <a:solidFill>
                <a:schemeClr val="accent2"/>
              </a:solidFill>
            </a:endParaRPr>
          </a:p>
        </p:txBody>
      </p:sp>
      <p:graphicFrame>
        <p:nvGraphicFramePr>
          <p:cNvPr id="227" name="Google Shape;227;p31"/>
          <p:cNvGraphicFramePr/>
          <p:nvPr/>
        </p:nvGraphicFramePr>
        <p:xfrm>
          <a:off x="5583056" y="167179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{3FEAEE5D-144B-425B-956B-94D642D558B3}</a:tableStyleId>
              </a:tblPr>
              <a:tblGrid>
                <a:gridCol w="1549925"/>
                <a:gridCol w="920075"/>
                <a:gridCol w="920075"/>
              </a:tblGrid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Product 3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8E7CC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10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8E7CC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1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8E7CC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8" name="Google Shape;228;p31"/>
          <p:cNvGraphicFramePr/>
          <p:nvPr/>
        </p:nvGraphicFramePr>
        <p:xfrm>
          <a:off x="5583043" y="167409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{3FEAEE5D-144B-425B-956B-94D642D558B3}</a:tableStyleId>
              </a:tblPr>
              <a:tblGrid>
                <a:gridCol w="1549925"/>
                <a:gridCol w="920075"/>
                <a:gridCol w="920075"/>
              </a:tblGrid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Product 3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10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$</a:t>
                      </a:r>
                      <a:r>
                        <a:rPr lang="en">
                          <a:solidFill>
                            <a:schemeClr val="lt1"/>
                          </a:solidFill>
                        </a:rPr>
                        <a:t>1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Agenda</a:t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152475"/>
            <a:ext cx="8520600" cy="3157800"/>
          </a:xfrm>
          <a:prstGeom prst="rect">
            <a:avLst/>
          </a:prstGeom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What is a </a:t>
            </a:r>
            <a:r>
              <a:rPr lang="en" sz="2400"/>
              <a:t>Transaction?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Atomicity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Isolation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Consistency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Durability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Quiz</a:t>
            </a:r>
            <a:endParaRPr sz="24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3" name="Google Shape;233;p32"/>
          <p:cNvCxnSpPr/>
          <p:nvPr/>
        </p:nvCxnSpPr>
        <p:spPr>
          <a:xfrm>
            <a:off x="892750" y="1968125"/>
            <a:ext cx="0" cy="247530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34" name="Google Shape;234;p32"/>
          <p:cNvSpPr txBox="1"/>
          <p:nvPr/>
        </p:nvSpPr>
        <p:spPr>
          <a:xfrm>
            <a:off x="311700" y="1634150"/>
            <a:ext cx="1118700" cy="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BEGIN TX1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235" name="Google Shape;235;p32"/>
          <p:cNvSpPr txBox="1"/>
          <p:nvPr/>
        </p:nvSpPr>
        <p:spPr>
          <a:xfrm>
            <a:off x="273950" y="4541575"/>
            <a:ext cx="1323900" cy="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COMMIT TX1</a:t>
            </a:r>
            <a:endParaRPr>
              <a:solidFill>
                <a:schemeClr val="accent2"/>
              </a:solidFill>
            </a:endParaRPr>
          </a:p>
        </p:txBody>
      </p:sp>
      <p:cxnSp>
        <p:nvCxnSpPr>
          <p:cNvPr id="236" name="Google Shape;236;p32"/>
          <p:cNvCxnSpPr/>
          <p:nvPr/>
        </p:nvCxnSpPr>
        <p:spPr>
          <a:xfrm>
            <a:off x="5571875" y="1968125"/>
            <a:ext cx="9300" cy="141720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37" name="Google Shape;237;p32"/>
          <p:cNvSpPr txBox="1"/>
          <p:nvPr/>
        </p:nvSpPr>
        <p:spPr>
          <a:xfrm>
            <a:off x="5102850" y="1634150"/>
            <a:ext cx="1118700" cy="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BEGIN TX2</a:t>
            </a:r>
            <a:endParaRPr>
              <a:solidFill>
                <a:schemeClr val="accent2"/>
              </a:solidFill>
            </a:endParaRPr>
          </a:p>
        </p:txBody>
      </p:sp>
      <p:graphicFrame>
        <p:nvGraphicFramePr>
          <p:cNvPr id="238" name="Google Shape;238;p32"/>
          <p:cNvGraphicFramePr/>
          <p:nvPr/>
        </p:nvGraphicFramePr>
        <p:xfrm>
          <a:off x="5571875" y="4493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{3FEAEE5D-144B-425B-956B-94D642D558B3}</a:tableStyleId>
              </a:tblPr>
              <a:tblGrid>
                <a:gridCol w="1549900"/>
                <a:gridCol w="920075"/>
                <a:gridCol w="920075"/>
              </a:tblGrid>
              <a:tr h="3363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PID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QNT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PRICE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Product 1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10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$5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Product 2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20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$4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239" name="Google Shape;239;p32"/>
          <p:cNvSpPr txBox="1"/>
          <p:nvPr/>
        </p:nvSpPr>
        <p:spPr>
          <a:xfrm>
            <a:off x="6890555" y="84800"/>
            <a:ext cx="907200" cy="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2"/>
                </a:solidFill>
              </a:rPr>
              <a:t>SALES</a:t>
            </a:r>
            <a:endParaRPr b="1">
              <a:solidFill>
                <a:schemeClr val="accent2"/>
              </a:solidFill>
            </a:endParaRPr>
          </a:p>
        </p:txBody>
      </p:sp>
      <p:sp>
        <p:nvSpPr>
          <p:cNvPr id="240" name="Google Shape;240;p32"/>
          <p:cNvSpPr txBox="1"/>
          <p:nvPr/>
        </p:nvSpPr>
        <p:spPr>
          <a:xfrm>
            <a:off x="1029600" y="2044325"/>
            <a:ext cx="3453600" cy="675300"/>
          </a:xfrm>
          <a:prstGeom prst="rect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FFFF"/>
                </a:solidFill>
              </a:rPr>
              <a:t>UPDATE</a:t>
            </a:r>
            <a:r>
              <a:rPr b="1" lang="en">
                <a:solidFill>
                  <a:srgbClr val="0000FF"/>
                </a:solidFill>
              </a:rPr>
              <a:t> </a:t>
            </a:r>
            <a:r>
              <a:rPr lang="en">
                <a:solidFill>
                  <a:schemeClr val="dk1"/>
                </a:solidFill>
              </a:rPr>
              <a:t>SALES</a:t>
            </a:r>
            <a:r>
              <a:rPr b="1" lang="en">
                <a:solidFill>
                  <a:srgbClr val="0000FF"/>
                </a:solidFill>
              </a:rPr>
              <a:t> </a:t>
            </a:r>
            <a:r>
              <a:rPr b="1" lang="en">
                <a:solidFill>
                  <a:srgbClr val="00FFFF"/>
                </a:solidFill>
              </a:rPr>
              <a:t>SET</a:t>
            </a:r>
            <a:r>
              <a:rPr b="1" lang="en">
                <a:solidFill>
                  <a:srgbClr val="0000FF"/>
                </a:solidFill>
              </a:rPr>
              <a:t> </a:t>
            </a:r>
            <a:r>
              <a:rPr lang="en">
                <a:solidFill>
                  <a:schemeClr val="accent2"/>
                </a:solidFill>
              </a:rPr>
              <a:t>QNT = QNT+10</a:t>
            </a:r>
            <a:r>
              <a:rPr b="1" lang="en">
                <a:solidFill>
                  <a:schemeClr val="accent2"/>
                </a:solidFill>
              </a:rPr>
              <a:t> </a:t>
            </a:r>
            <a:endParaRPr b="1">
              <a:solidFill>
                <a:schemeClr val="accent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FFFF"/>
                </a:solidFill>
              </a:rPr>
              <a:t>WHERE</a:t>
            </a:r>
            <a:r>
              <a:rPr b="1" lang="en">
                <a:solidFill>
                  <a:srgbClr val="0000FF"/>
                </a:solidFill>
              </a:rPr>
              <a:t> </a:t>
            </a:r>
            <a:r>
              <a:rPr lang="en">
                <a:solidFill>
                  <a:schemeClr val="accent2"/>
                </a:solidFill>
              </a:rPr>
              <a:t>PID =1 </a:t>
            </a:r>
            <a:endParaRPr>
              <a:solidFill>
                <a:schemeClr val="accent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00FFFF"/>
              </a:solidFill>
            </a:endParaRPr>
          </a:p>
        </p:txBody>
      </p:sp>
      <p:sp>
        <p:nvSpPr>
          <p:cNvPr id="241" name="Google Shape;241;p32"/>
          <p:cNvSpPr txBox="1"/>
          <p:nvPr/>
        </p:nvSpPr>
        <p:spPr>
          <a:xfrm>
            <a:off x="5821250" y="2667375"/>
            <a:ext cx="3143400" cy="615900"/>
          </a:xfrm>
          <a:prstGeom prst="rect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FFFF"/>
                </a:solidFill>
              </a:rPr>
              <a:t>UPDATE</a:t>
            </a:r>
            <a:r>
              <a:rPr b="1" lang="en">
                <a:solidFill>
                  <a:srgbClr val="0000FF"/>
                </a:solidFill>
              </a:rPr>
              <a:t> </a:t>
            </a:r>
            <a:r>
              <a:rPr lang="en">
                <a:solidFill>
                  <a:schemeClr val="dk1"/>
                </a:solidFill>
              </a:rPr>
              <a:t>SALES</a:t>
            </a:r>
            <a:r>
              <a:rPr b="1" lang="en">
                <a:solidFill>
                  <a:srgbClr val="0000FF"/>
                </a:solidFill>
              </a:rPr>
              <a:t> </a:t>
            </a:r>
            <a:r>
              <a:rPr b="1" lang="en">
                <a:solidFill>
                  <a:srgbClr val="00FFFF"/>
                </a:solidFill>
              </a:rPr>
              <a:t>SET</a:t>
            </a:r>
            <a:r>
              <a:rPr b="1" lang="en">
                <a:solidFill>
                  <a:srgbClr val="0000FF"/>
                </a:solidFill>
              </a:rPr>
              <a:t> </a:t>
            </a:r>
            <a:r>
              <a:rPr lang="en">
                <a:solidFill>
                  <a:schemeClr val="accent2"/>
                </a:solidFill>
              </a:rPr>
              <a:t>QNT = QNT+5</a:t>
            </a:r>
            <a:r>
              <a:rPr b="1" lang="en">
                <a:solidFill>
                  <a:schemeClr val="accent2"/>
                </a:solidFill>
              </a:rPr>
              <a:t> </a:t>
            </a:r>
            <a:endParaRPr b="1">
              <a:solidFill>
                <a:schemeClr val="accent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FFFF"/>
                </a:solidFill>
              </a:rPr>
              <a:t>WHERE</a:t>
            </a:r>
            <a:r>
              <a:rPr b="1" lang="en">
                <a:solidFill>
                  <a:srgbClr val="0000FF"/>
                </a:solidFill>
              </a:rPr>
              <a:t> </a:t>
            </a:r>
            <a:r>
              <a:rPr lang="en">
                <a:solidFill>
                  <a:schemeClr val="accent2"/>
                </a:solidFill>
              </a:rPr>
              <a:t>PID =1 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242" name="Google Shape;242;p32"/>
          <p:cNvSpPr txBox="1"/>
          <p:nvPr/>
        </p:nvSpPr>
        <p:spPr>
          <a:xfrm>
            <a:off x="1029600" y="3539975"/>
            <a:ext cx="4084200" cy="415800"/>
          </a:xfrm>
          <a:prstGeom prst="rect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FFFF"/>
                </a:solidFill>
              </a:rPr>
              <a:t>SELECT</a:t>
            </a:r>
            <a:r>
              <a:rPr lang="en">
                <a:solidFill>
                  <a:schemeClr val="accent2"/>
                </a:solidFill>
              </a:rPr>
              <a:t> </a:t>
            </a:r>
            <a:r>
              <a:rPr b="1" lang="en">
                <a:solidFill>
                  <a:schemeClr val="accent2"/>
                </a:solidFill>
              </a:rPr>
              <a:t>SUM</a:t>
            </a:r>
            <a:r>
              <a:rPr lang="en">
                <a:solidFill>
                  <a:schemeClr val="accent2"/>
                </a:solidFill>
              </a:rPr>
              <a:t>(QNT*PRICE) </a:t>
            </a:r>
            <a:r>
              <a:rPr b="1" lang="en">
                <a:solidFill>
                  <a:srgbClr val="00FFFF"/>
                </a:solidFill>
              </a:rPr>
              <a:t>FROM</a:t>
            </a:r>
            <a:r>
              <a:rPr lang="en">
                <a:solidFill>
                  <a:schemeClr val="accent2"/>
                </a:solidFill>
              </a:rPr>
              <a:t> SALES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243" name="Google Shape;243;p32"/>
          <p:cNvSpPr txBox="1"/>
          <p:nvPr/>
        </p:nvSpPr>
        <p:spPr>
          <a:xfrm>
            <a:off x="7177250" y="879442"/>
            <a:ext cx="795600" cy="324600"/>
          </a:xfrm>
          <a:prstGeom prst="rect">
            <a:avLst/>
          </a:prstGeom>
          <a:solidFill>
            <a:srgbClr val="741B47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2"/>
                </a:solidFill>
              </a:rPr>
              <a:t>20</a:t>
            </a:r>
            <a:endParaRPr b="1">
              <a:solidFill>
                <a:schemeClr val="accent2"/>
              </a:solidFill>
            </a:endParaRPr>
          </a:p>
        </p:txBody>
      </p:sp>
      <p:sp>
        <p:nvSpPr>
          <p:cNvPr id="244" name="Google Shape;244;p32"/>
          <p:cNvSpPr txBox="1"/>
          <p:nvPr/>
        </p:nvSpPr>
        <p:spPr>
          <a:xfrm>
            <a:off x="1528050" y="4088975"/>
            <a:ext cx="3453600" cy="73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We get $155 when it should be $180</a:t>
            </a:r>
            <a:endParaRPr>
              <a:solidFill>
                <a:schemeClr val="accent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Our update was overwritten another transaction and as a result “lost”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245" name="Google Shape;245;p32"/>
          <p:cNvSpPr txBox="1"/>
          <p:nvPr>
            <p:ph type="title"/>
          </p:nvPr>
        </p:nvSpPr>
        <p:spPr>
          <a:xfrm>
            <a:off x="311700" y="445025"/>
            <a:ext cx="21927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Lost updates</a:t>
            </a:r>
            <a:endParaRPr/>
          </a:p>
        </p:txBody>
      </p:sp>
      <p:sp>
        <p:nvSpPr>
          <p:cNvPr id="246" name="Google Shape;246;p32"/>
          <p:cNvSpPr txBox="1"/>
          <p:nvPr/>
        </p:nvSpPr>
        <p:spPr>
          <a:xfrm>
            <a:off x="5113800" y="3343100"/>
            <a:ext cx="1614300" cy="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COMMIT</a:t>
            </a:r>
            <a:r>
              <a:rPr lang="en">
                <a:solidFill>
                  <a:schemeClr val="accent2"/>
                </a:solidFill>
              </a:rPr>
              <a:t> TX2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247" name="Google Shape;247;p32"/>
          <p:cNvSpPr txBox="1"/>
          <p:nvPr/>
        </p:nvSpPr>
        <p:spPr>
          <a:xfrm>
            <a:off x="7177250" y="879442"/>
            <a:ext cx="795600" cy="3246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15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Isolation - Isolation Levels for inflight </a:t>
            </a:r>
            <a:r>
              <a:rPr lang="en"/>
              <a:t>transactions</a:t>
            </a:r>
            <a:endParaRPr/>
          </a:p>
        </p:txBody>
      </p:sp>
      <p:sp>
        <p:nvSpPr>
          <p:cNvPr id="253" name="Google Shape;253;p33"/>
          <p:cNvSpPr txBox="1"/>
          <p:nvPr>
            <p:ph idx="1" type="body"/>
          </p:nvPr>
        </p:nvSpPr>
        <p:spPr>
          <a:xfrm>
            <a:off x="311700" y="1152475"/>
            <a:ext cx="8520600" cy="3851700"/>
          </a:xfrm>
          <a:prstGeom prst="rect">
            <a:avLst/>
          </a:prstGeom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34327" lvl="0" marL="457200" marR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b="1" lang="en"/>
              <a:t>Read uncommitted - </a:t>
            </a:r>
            <a:r>
              <a:rPr lang="en" sz="1800"/>
              <a:t>No Isolation, any change from the outside is visible to the transaction, committed or not.	</a:t>
            </a:r>
            <a:endParaRPr sz="1800"/>
          </a:p>
          <a:p>
            <a:pPr indent="-334327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b="1" lang="en"/>
              <a:t>Read committed - </a:t>
            </a:r>
            <a:r>
              <a:rPr lang="en" sz="1800"/>
              <a:t>Each query in a </a:t>
            </a:r>
            <a:r>
              <a:rPr lang="en" sz="1800"/>
              <a:t>transaction only</a:t>
            </a:r>
            <a:r>
              <a:rPr lang="en" sz="1800"/>
              <a:t> sees committed changes by other transactions</a:t>
            </a:r>
            <a:endParaRPr sz="1800"/>
          </a:p>
          <a:p>
            <a:pPr indent="-334327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b="1" lang="en"/>
              <a:t>Repeatable Read - </a:t>
            </a:r>
            <a:r>
              <a:rPr lang="en" sz="1800"/>
              <a:t>The transaction will make sure that when a query reads a row, that row will remain unchanged while its running.</a:t>
            </a:r>
            <a:endParaRPr sz="1800"/>
          </a:p>
          <a:p>
            <a:pPr indent="-334327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b="1" lang="en"/>
              <a:t>Snapshot - </a:t>
            </a:r>
            <a:r>
              <a:rPr lang="en" sz="1800"/>
              <a:t>Each query in a transaction only sees changes that have been committed up to the start of the transaction. It's like a snapshot version of the database at that moment. </a:t>
            </a:r>
            <a:endParaRPr b="1"/>
          </a:p>
          <a:p>
            <a:pPr indent="-334327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b="1" lang="en"/>
              <a:t>Serializable - </a:t>
            </a:r>
            <a:r>
              <a:rPr lang="en" sz="1800"/>
              <a:t>Transactions are run as if they serialized one after the other.  </a:t>
            </a:r>
            <a:endParaRPr sz="1800"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b="1" lang="en"/>
              <a:t>Each DBMS implements Isolation level differently </a:t>
            </a:r>
            <a:endParaRPr b="1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Isolation Levels vs read phenomena</a:t>
            </a:r>
            <a:endParaRPr/>
          </a:p>
        </p:txBody>
      </p:sp>
      <p:sp>
        <p:nvSpPr>
          <p:cNvPr id="259" name="Google Shape;259;p3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260" name="Google Shape;260;p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6600" y="1266800"/>
            <a:ext cx="8370800" cy="2850825"/>
          </a:xfrm>
          <a:prstGeom prst="rect">
            <a:avLst/>
          </a:prstGeom>
          <a:noFill/>
          <a:ln>
            <a:noFill/>
          </a:ln>
        </p:spPr>
      </p:pic>
      <p:sp>
        <p:nvSpPr>
          <p:cNvPr id="261" name="Google Shape;261;p34"/>
          <p:cNvSpPr txBox="1"/>
          <p:nvPr/>
        </p:nvSpPr>
        <p:spPr>
          <a:xfrm>
            <a:off x="425825" y="4717675"/>
            <a:ext cx="7810500" cy="3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u="sng">
                <a:solidFill>
                  <a:schemeClr val="hlink"/>
                </a:solidFill>
                <a:hlinkClick r:id="rId4"/>
              </a:rPr>
              <a:t>https://en.wikipedia.org/wiki/Isolation_(database_systems)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3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Database Implementation of Isolation</a:t>
            </a:r>
            <a:endParaRPr/>
          </a:p>
        </p:txBody>
      </p:sp>
      <p:sp>
        <p:nvSpPr>
          <p:cNvPr id="267" name="Google Shape;267;p3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92500"/>
          </a:bodyPr>
          <a:lstStyle/>
          <a:p>
            <a:pPr indent="-334327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b="1" lang="en"/>
              <a:t>Each DBMS implements Isolation level differently </a:t>
            </a:r>
            <a:endParaRPr b="1"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b="1" lang="en"/>
              <a:t>Pessimistic</a:t>
            </a:r>
            <a:r>
              <a:rPr b="1" lang="en"/>
              <a:t> - Row level locks, table locks, page locks to avoid lost updates</a:t>
            </a:r>
            <a:endParaRPr b="1"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b="1" lang="en"/>
              <a:t>Optimistic</a:t>
            </a:r>
            <a:r>
              <a:rPr b="1" lang="en"/>
              <a:t> - No locks, just track if things changed and fail the transaction if so</a:t>
            </a:r>
            <a:endParaRPr b="1"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b="1" lang="en"/>
              <a:t>Repeatable read “locks” the rows it reads but it could be expensive if you read </a:t>
            </a:r>
            <a:r>
              <a:rPr b="1" lang="en"/>
              <a:t>a lot</a:t>
            </a:r>
            <a:r>
              <a:rPr b="1" lang="en"/>
              <a:t> of rows, postgres implements RR as snapshot. That is why you don’t get phantom reads with postgres in repeatable read</a:t>
            </a:r>
            <a:endParaRPr b="1"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b="1" lang="en"/>
              <a:t>Serializable are usually implemented with optimistic concurrency control, you can implement it pessimistically with SELECT FOR UPDATE</a:t>
            </a:r>
            <a:r>
              <a:rPr b="1" lang="en"/>
              <a:t>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3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Summary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Isolation</a:t>
            </a:r>
            <a:endParaRPr/>
          </a:p>
        </p:txBody>
      </p:sp>
      <p:pic>
        <p:nvPicPr>
          <p:cNvPr id="273" name="Google Shape;273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24325" y="768475"/>
            <a:ext cx="3204849" cy="1803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37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Consistency</a:t>
            </a:r>
            <a:endParaRPr/>
          </a:p>
        </p:txBody>
      </p:sp>
      <p:pic>
        <p:nvPicPr>
          <p:cNvPr id="279" name="Google Shape;279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31550" y="242050"/>
            <a:ext cx="3280894" cy="1846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3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Consistency</a:t>
            </a:r>
            <a:endParaRPr/>
          </a:p>
        </p:txBody>
      </p:sp>
      <p:sp>
        <p:nvSpPr>
          <p:cNvPr id="285" name="Google Shape;285;p38"/>
          <p:cNvSpPr txBox="1"/>
          <p:nvPr>
            <p:ph idx="1" type="body"/>
          </p:nvPr>
        </p:nvSpPr>
        <p:spPr>
          <a:xfrm>
            <a:off x="311700" y="1152475"/>
            <a:ext cx="8520600" cy="3157800"/>
          </a:xfrm>
          <a:prstGeom prst="rect">
            <a:avLst/>
          </a:prstGeom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Consistency in Data </a:t>
            </a:r>
            <a:endParaRPr sz="2400"/>
          </a:p>
          <a:p>
            <a:pPr indent="-3810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●"/>
            </a:pPr>
            <a:r>
              <a:rPr lang="en" sz="2400"/>
              <a:t>Consistency in reads</a:t>
            </a:r>
            <a:endParaRPr sz="24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3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Consistency in Data</a:t>
            </a:r>
            <a:endParaRPr/>
          </a:p>
        </p:txBody>
      </p:sp>
      <p:sp>
        <p:nvSpPr>
          <p:cNvPr id="291" name="Google Shape;291;p39"/>
          <p:cNvSpPr txBox="1"/>
          <p:nvPr>
            <p:ph idx="1" type="body"/>
          </p:nvPr>
        </p:nvSpPr>
        <p:spPr>
          <a:xfrm>
            <a:off x="311700" y="1152475"/>
            <a:ext cx="8520600" cy="3157800"/>
          </a:xfrm>
          <a:prstGeom prst="rect">
            <a:avLst/>
          </a:prstGeom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Defined by the user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Referential integrity (foreign keys)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Atomicity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Isolation</a:t>
            </a:r>
            <a:endParaRPr sz="24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4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Consistency in Data</a:t>
            </a:r>
            <a:endParaRPr>
              <a:solidFill>
                <a:schemeClr val="accent2"/>
              </a:solidFill>
            </a:endParaRPr>
          </a:p>
        </p:txBody>
      </p:sp>
      <p:graphicFrame>
        <p:nvGraphicFramePr>
          <p:cNvPr id="297" name="Google Shape;297;p40"/>
          <p:cNvGraphicFramePr/>
          <p:nvPr/>
        </p:nvGraphicFramePr>
        <p:xfrm>
          <a:off x="568363" y="17869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{3FEAEE5D-144B-425B-956B-94D642D558B3}</a:tableStyleId>
              </a:tblPr>
              <a:tblGrid>
                <a:gridCol w="926550"/>
                <a:gridCol w="1015975"/>
                <a:gridCol w="12625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ID </a:t>
                      </a:r>
                      <a:r>
                        <a:rPr b="1" lang="en">
                          <a:solidFill>
                            <a:schemeClr val="dk2"/>
                          </a:solidFill>
                        </a:rPr>
                        <a:t>(PK)</a:t>
                      </a:r>
                      <a:endParaRPr b="1"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BLOB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LIKES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1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xx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2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2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xx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1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graphicFrame>
        <p:nvGraphicFramePr>
          <p:cNvPr id="298" name="Google Shape;298;p40"/>
          <p:cNvGraphicFramePr/>
          <p:nvPr/>
        </p:nvGraphicFramePr>
        <p:xfrm>
          <a:off x="4244988" y="17869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{3FEAEE5D-144B-425B-956B-94D642D558B3}</a:tableStyleId>
              </a:tblPr>
              <a:tblGrid>
                <a:gridCol w="1948500"/>
                <a:gridCol w="2382150"/>
              </a:tblGrid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USER </a:t>
                      </a:r>
                      <a:r>
                        <a:rPr b="1" lang="en">
                          <a:solidFill>
                            <a:schemeClr val="lt1"/>
                          </a:solidFill>
                        </a:rPr>
                        <a:t>(PK)</a:t>
                      </a:r>
                      <a:endParaRPr b="1"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PICTURE_ID </a:t>
                      </a:r>
                      <a:r>
                        <a:rPr b="1" lang="en">
                          <a:solidFill>
                            <a:schemeClr val="lt1"/>
                          </a:solidFill>
                        </a:rPr>
                        <a:t>(PK)(FK)</a:t>
                      </a:r>
                      <a:endParaRPr b="1"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Jon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1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Edmond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1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Jon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2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299" name="Google Shape;299;p40"/>
          <p:cNvSpPr txBox="1"/>
          <p:nvPr/>
        </p:nvSpPr>
        <p:spPr>
          <a:xfrm>
            <a:off x="1239625" y="1239625"/>
            <a:ext cx="1887300" cy="2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Pictures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300" name="Google Shape;300;p40"/>
          <p:cNvSpPr txBox="1"/>
          <p:nvPr/>
        </p:nvSpPr>
        <p:spPr>
          <a:xfrm>
            <a:off x="5638175" y="1286706"/>
            <a:ext cx="18873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Picture_Likes</a:t>
            </a:r>
            <a:endParaRPr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4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Spot inconsistency in this data</a:t>
            </a:r>
            <a:endParaRPr>
              <a:solidFill>
                <a:schemeClr val="accent2"/>
              </a:solidFill>
            </a:endParaRPr>
          </a:p>
        </p:txBody>
      </p:sp>
      <p:graphicFrame>
        <p:nvGraphicFramePr>
          <p:cNvPr id="306" name="Google Shape;306;p41"/>
          <p:cNvGraphicFramePr/>
          <p:nvPr/>
        </p:nvGraphicFramePr>
        <p:xfrm>
          <a:off x="568363" y="17869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{3FEAEE5D-144B-425B-956B-94D642D558B3}</a:tableStyleId>
              </a:tblPr>
              <a:tblGrid>
                <a:gridCol w="926550"/>
                <a:gridCol w="1015975"/>
                <a:gridCol w="12625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ID </a:t>
                      </a:r>
                      <a:r>
                        <a:rPr b="1" lang="en">
                          <a:solidFill>
                            <a:schemeClr val="dk2"/>
                          </a:solidFill>
                        </a:rPr>
                        <a:t>(PK)</a:t>
                      </a:r>
                      <a:endParaRPr b="1"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BLOB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LIKES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1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xx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5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2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xx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1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graphicFrame>
        <p:nvGraphicFramePr>
          <p:cNvPr id="307" name="Google Shape;307;p41"/>
          <p:cNvGraphicFramePr/>
          <p:nvPr/>
        </p:nvGraphicFramePr>
        <p:xfrm>
          <a:off x="4244988" y="17869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{3FEAEE5D-144B-425B-956B-94D642D558B3}</a:tableStyleId>
              </a:tblPr>
              <a:tblGrid>
                <a:gridCol w="1948500"/>
                <a:gridCol w="2382150"/>
              </a:tblGrid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USER </a:t>
                      </a:r>
                      <a:r>
                        <a:rPr b="1" lang="en">
                          <a:solidFill>
                            <a:schemeClr val="lt1"/>
                          </a:solidFill>
                        </a:rPr>
                        <a:t>(PK)</a:t>
                      </a:r>
                      <a:endParaRPr b="1"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PICTURE_ID </a:t>
                      </a:r>
                      <a:r>
                        <a:rPr b="1" lang="en">
                          <a:solidFill>
                            <a:schemeClr val="lt1"/>
                          </a:solidFill>
                        </a:rPr>
                        <a:t>(PK)(FK)</a:t>
                      </a:r>
                      <a:endParaRPr b="1"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Jon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1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Edmond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1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Jon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2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Edmond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4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308" name="Google Shape;308;p41"/>
          <p:cNvSpPr txBox="1"/>
          <p:nvPr/>
        </p:nvSpPr>
        <p:spPr>
          <a:xfrm>
            <a:off x="1239625" y="1239625"/>
            <a:ext cx="1887300" cy="2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Pictures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309" name="Google Shape;309;p41"/>
          <p:cNvSpPr txBox="1"/>
          <p:nvPr/>
        </p:nvSpPr>
        <p:spPr>
          <a:xfrm>
            <a:off x="5638175" y="1286706"/>
            <a:ext cx="18873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Picture_Likes</a:t>
            </a:r>
            <a:endParaRPr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a Transaction?</a:t>
            </a:r>
            <a:endParaRPr/>
          </a:p>
        </p:txBody>
      </p:sp>
      <p:pic>
        <p:nvPicPr>
          <p:cNvPr id="69" name="Google Shape;6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37150" y="844800"/>
            <a:ext cx="1943400" cy="1093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4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Consistency in reads</a:t>
            </a:r>
            <a:endParaRPr/>
          </a:p>
        </p:txBody>
      </p:sp>
      <p:cxnSp>
        <p:nvCxnSpPr>
          <p:cNvPr id="315" name="Google Shape;315;p42"/>
          <p:cNvCxnSpPr/>
          <p:nvPr/>
        </p:nvCxnSpPr>
        <p:spPr>
          <a:xfrm>
            <a:off x="2061875" y="1972225"/>
            <a:ext cx="3294600" cy="33900"/>
          </a:xfrm>
          <a:prstGeom prst="straightConnector1">
            <a:avLst/>
          </a:prstGeom>
          <a:noFill/>
          <a:ln cap="flat" cmpd="sng" w="76200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16" name="Google Shape;316;p42"/>
          <p:cNvSpPr txBox="1"/>
          <p:nvPr/>
        </p:nvSpPr>
        <p:spPr>
          <a:xfrm>
            <a:off x="3145700" y="1434350"/>
            <a:ext cx="13368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2"/>
                </a:solidFill>
              </a:rPr>
              <a:t>Update X</a:t>
            </a:r>
            <a:endParaRPr sz="1800">
              <a:solidFill>
                <a:schemeClr val="accent2"/>
              </a:solidFill>
            </a:endParaRPr>
          </a:p>
        </p:txBody>
      </p:sp>
      <p:cxnSp>
        <p:nvCxnSpPr>
          <p:cNvPr id="317" name="Google Shape;317;p42"/>
          <p:cNvCxnSpPr/>
          <p:nvPr/>
        </p:nvCxnSpPr>
        <p:spPr>
          <a:xfrm>
            <a:off x="2061875" y="2859775"/>
            <a:ext cx="3294600" cy="33900"/>
          </a:xfrm>
          <a:prstGeom prst="straightConnector1">
            <a:avLst/>
          </a:prstGeom>
          <a:noFill/>
          <a:ln cap="flat" cmpd="sng" w="76200">
            <a:solidFill>
              <a:srgbClr val="0000FF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18" name="Google Shape;318;p42"/>
          <p:cNvSpPr txBox="1"/>
          <p:nvPr/>
        </p:nvSpPr>
        <p:spPr>
          <a:xfrm>
            <a:off x="3231425" y="2373300"/>
            <a:ext cx="9555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2"/>
                </a:solidFill>
              </a:rPr>
              <a:t>Read</a:t>
            </a:r>
            <a:r>
              <a:rPr lang="en" sz="1800">
                <a:solidFill>
                  <a:schemeClr val="accent2"/>
                </a:solidFill>
              </a:rPr>
              <a:t> </a:t>
            </a:r>
            <a:endParaRPr sz="1800">
              <a:solidFill>
                <a:schemeClr val="accent2"/>
              </a:solidFill>
            </a:endParaRPr>
          </a:p>
        </p:txBody>
      </p:sp>
      <p:sp>
        <p:nvSpPr>
          <p:cNvPr id="319" name="Google Shape;319;p42"/>
          <p:cNvSpPr txBox="1"/>
          <p:nvPr/>
        </p:nvSpPr>
        <p:spPr>
          <a:xfrm>
            <a:off x="7205375" y="1848975"/>
            <a:ext cx="818100" cy="92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chemeClr val="accent2"/>
                </a:solidFill>
              </a:rPr>
              <a:t>X</a:t>
            </a:r>
            <a:endParaRPr sz="4800">
              <a:solidFill>
                <a:schemeClr val="accent2"/>
              </a:solidFill>
            </a:endParaRPr>
          </a:p>
        </p:txBody>
      </p:sp>
      <p:sp>
        <p:nvSpPr>
          <p:cNvPr id="320" name="Google Shape;320;p42"/>
          <p:cNvSpPr txBox="1"/>
          <p:nvPr/>
        </p:nvSpPr>
        <p:spPr>
          <a:xfrm>
            <a:off x="3383825" y="2983250"/>
            <a:ext cx="9555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2"/>
                </a:solidFill>
              </a:rPr>
              <a:t>X</a:t>
            </a:r>
            <a:endParaRPr sz="1800">
              <a:solidFill>
                <a:schemeClr val="accent2"/>
              </a:solidFill>
            </a:endParaRPr>
          </a:p>
        </p:txBody>
      </p:sp>
      <p:pic>
        <p:nvPicPr>
          <p:cNvPr id="321" name="Google Shape;321;p4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82500" y="1434350"/>
            <a:ext cx="3456799" cy="1945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4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Consistency in reads</a:t>
            </a:r>
            <a:endParaRPr/>
          </a:p>
        </p:txBody>
      </p:sp>
      <p:sp>
        <p:nvSpPr>
          <p:cNvPr id="327" name="Google Shape;327;p43"/>
          <p:cNvSpPr txBox="1"/>
          <p:nvPr>
            <p:ph idx="1" type="body"/>
          </p:nvPr>
        </p:nvSpPr>
        <p:spPr>
          <a:xfrm>
            <a:off x="311700" y="1152475"/>
            <a:ext cx="8520600" cy="3157800"/>
          </a:xfrm>
          <a:prstGeom prst="rect">
            <a:avLst/>
          </a:prstGeom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10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●"/>
            </a:pPr>
            <a:r>
              <a:rPr lang="en" sz="2400"/>
              <a:t>If a transaction </a:t>
            </a:r>
            <a:r>
              <a:rPr lang="en" sz="2400"/>
              <a:t>committed</a:t>
            </a:r>
            <a:r>
              <a:rPr lang="en" sz="2400"/>
              <a:t> a change will a new </a:t>
            </a:r>
            <a:r>
              <a:rPr lang="en" sz="2400"/>
              <a:t>transaction</a:t>
            </a:r>
            <a:r>
              <a:rPr lang="en" sz="2400"/>
              <a:t> </a:t>
            </a:r>
            <a:r>
              <a:rPr lang="en" sz="2400"/>
              <a:t>immediately</a:t>
            </a:r>
            <a:r>
              <a:rPr lang="en" sz="2400"/>
              <a:t> see the change?</a:t>
            </a:r>
            <a:endParaRPr sz="2400"/>
          </a:p>
          <a:p>
            <a:pPr indent="-3810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Affects the system as a whole</a:t>
            </a:r>
            <a:endParaRPr sz="2400"/>
          </a:p>
          <a:p>
            <a:pPr indent="-3810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Relational and NoSQL databases suffer from this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Eventual consistency </a:t>
            </a:r>
            <a:endParaRPr sz="24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4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Summary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Consistency</a:t>
            </a:r>
            <a:endParaRPr/>
          </a:p>
        </p:txBody>
      </p:sp>
      <p:pic>
        <p:nvPicPr>
          <p:cNvPr id="333" name="Google Shape;333;p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31550" y="242050"/>
            <a:ext cx="3280894" cy="1846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4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Durability</a:t>
            </a:r>
            <a:endParaRPr/>
          </a:p>
        </p:txBody>
      </p:sp>
      <p:pic>
        <p:nvPicPr>
          <p:cNvPr id="339" name="Google Shape;339;p4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26850" y="730925"/>
            <a:ext cx="2738325" cy="1540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4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Durability</a:t>
            </a:r>
            <a:endParaRPr/>
          </a:p>
        </p:txBody>
      </p:sp>
      <p:sp>
        <p:nvSpPr>
          <p:cNvPr id="345" name="Google Shape;345;p46"/>
          <p:cNvSpPr txBox="1"/>
          <p:nvPr>
            <p:ph idx="1" type="body"/>
          </p:nvPr>
        </p:nvSpPr>
        <p:spPr>
          <a:xfrm>
            <a:off x="311700" y="1152475"/>
            <a:ext cx="8520600" cy="3157800"/>
          </a:xfrm>
          <a:prstGeom prst="rect">
            <a:avLst/>
          </a:prstGeom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Changes made by committed </a:t>
            </a:r>
            <a:r>
              <a:rPr lang="en" sz="2400"/>
              <a:t>transactions</a:t>
            </a:r>
            <a:r>
              <a:rPr lang="en" sz="2400"/>
              <a:t> must be persisted in a durable non-</a:t>
            </a:r>
            <a:r>
              <a:rPr lang="en" sz="2400"/>
              <a:t>volatile</a:t>
            </a:r>
            <a:r>
              <a:rPr lang="en" sz="2400"/>
              <a:t> storage.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Durability techniques </a:t>
            </a:r>
            <a:endParaRPr sz="2400"/>
          </a:p>
          <a:p>
            <a:pPr indent="-3810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/>
              <a:t>WAL - Write ahead log</a:t>
            </a:r>
            <a:endParaRPr sz="2400"/>
          </a:p>
          <a:p>
            <a:pPr indent="-3810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/>
              <a:t>A</a:t>
            </a:r>
            <a:r>
              <a:rPr lang="en" sz="2400"/>
              <a:t>synchronous</a:t>
            </a:r>
            <a:r>
              <a:rPr lang="en" sz="2400"/>
              <a:t> snapshot</a:t>
            </a:r>
            <a:endParaRPr sz="2400"/>
          </a:p>
          <a:p>
            <a:pPr indent="-3810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/>
              <a:t>AOF</a:t>
            </a:r>
            <a:endParaRPr sz="24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4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Durability - WAL</a:t>
            </a:r>
            <a:endParaRPr/>
          </a:p>
        </p:txBody>
      </p:sp>
      <p:sp>
        <p:nvSpPr>
          <p:cNvPr id="351" name="Google Shape;351;p47"/>
          <p:cNvSpPr txBox="1"/>
          <p:nvPr>
            <p:ph idx="1" type="body"/>
          </p:nvPr>
        </p:nvSpPr>
        <p:spPr>
          <a:xfrm>
            <a:off x="311700" y="1152475"/>
            <a:ext cx="8520600" cy="3157800"/>
          </a:xfrm>
          <a:prstGeom prst="rect">
            <a:avLst/>
          </a:prstGeom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Writing a lot of data to disk is expensive (indexes, data files, columns, rows, etc..)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That is why DBMSs persist a compressed version of the changes known as WAL (write-ahead-log segments)</a:t>
            </a:r>
            <a:endParaRPr sz="24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4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Durability - OS Cache</a:t>
            </a:r>
            <a:endParaRPr/>
          </a:p>
        </p:txBody>
      </p:sp>
      <p:sp>
        <p:nvSpPr>
          <p:cNvPr id="357" name="Google Shape;357;p48"/>
          <p:cNvSpPr txBox="1"/>
          <p:nvPr>
            <p:ph idx="1" type="body"/>
          </p:nvPr>
        </p:nvSpPr>
        <p:spPr>
          <a:xfrm>
            <a:off x="311700" y="1152475"/>
            <a:ext cx="8520600" cy="3157800"/>
          </a:xfrm>
          <a:prstGeom prst="rect">
            <a:avLst/>
          </a:prstGeom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A write request in OS usually goes to the OS cache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When the writes go the OS cache, an OS crash, machine restart could lead to </a:t>
            </a:r>
            <a:r>
              <a:rPr lang="en" sz="2400"/>
              <a:t>loss</a:t>
            </a:r>
            <a:r>
              <a:rPr lang="en" sz="2400"/>
              <a:t> of data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Fsync OS command forces writes to always go to disk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fsync can be expensive and slows down commits</a:t>
            </a:r>
            <a:endParaRPr sz="24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4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Summary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Durability</a:t>
            </a:r>
            <a:endParaRPr/>
          </a:p>
        </p:txBody>
      </p:sp>
      <p:pic>
        <p:nvPicPr>
          <p:cNvPr id="363" name="Google Shape;363;p4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26850" y="730925"/>
            <a:ext cx="2738325" cy="1540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5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Summary</a:t>
            </a:r>
            <a:endParaRPr/>
          </a:p>
        </p:txBody>
      </p:sp>
      <p:sp>
        <p:nvSpPr>
          <p:cNvPr id="369" name="Google Shape;369;p50"/>
          <p:cNvSpPr txBox="1"/>
          <p:nvPr>
            <p:ph idx="1" type="body"/>
          </p:nvPr>
        </p:nvSpPr>
        <p:spPr>
          <a:xfrm>
            <a:off x="311700" y="1152475"/>
            <a:ext cx="8520600" cy="3157800"/>
          </a:xfrm>
          <a:prstGeom prst="rect">
            <a:avLst/>
          </a:prstGeom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What is a Transaction?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Atomicity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Isolation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Consistency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Durability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Transaction</a:t>
            </a:r>
            <a:endParaRPr/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1152475"/>
            <a:ext cx="8520600" cy="3157800"/>
          </a:xfrm>
          <a:prstGeom prst="rect">
            <a:avLst/>
          </a:prstGeom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A collection of queries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One unit of work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E.g. Account </a:t>
            </a:r>
            <a:r>
              <a:rPr lang="en" sz="2400"/>
              <a:t>deposit (SELECT, UPDATE, UPDATE)</a:t>
            </a:r>
            <a:endParaRPr sz="24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Transaction Lifespan</a:t>
            </a:r>
            <a:endParaRPr/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11700" y="1152475"/>
            <a:ext cx="8520600" cy="3157800"/>
          </a:xfrm>
          <a:prstGeom prst="rect">
            <a:avLst/>
          </a:prstGeom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Transaction BEGIN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Transaction COMMIT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Transaction ROLLBACK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Transaction unexpected ending = ROLLBACK (e.g. crash)</a:t>
            </a:r>
            <a:endParaRPr sz="24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Nature of Transactions</a:t>
            </a:r>
            <a:endParaRPr/>
          </a:p>
        </p:txBody>
      </p:sp>
      <p:sp>
        <p:nvSpPr>
          <p:cNvPr id="87" name="Google Shape;87;p18"/>
          <p:cNvSpPr txBox="1"/>
          <p:nvPr>
            <p:ph idx="1" type="body"/>
          </p:nvPr>
        </p:nvSpPr>
        <p:spPr>
          <a:xfrm>
            <a:off x="311700" y="1152475"/>
            <a:ext cx="8520600" cy="3157800"/>
          </a:xfrm>
          <a:prstGeom prst="rect">
            <a:avLst/>
          </a:prstGeom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Usually Transactions are used to change and modify data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However, it is </a:t>
            </a:r>
            <a:r>
              <a:rPr lang="en" sz="2400"/>
              <a:t>perfectly</a:t>
            </a:r>
            <a:r>
              <a:rPr lang="en" sz="2400"/>
              <a:t> normal to have a read only transaction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Example, you want to generate a report and you want to get consistent snapshot based at the time of transaction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We </a:t>
            </a:r>
            <a:r>
              <a:rPr lang="en" sz="2400"/>
              <a:t>will</a:t>
            </a:r>
            <a:r>
              <a:rPr lang="en" sz="2400"/>
              <a:t> learn more about this in the Isolation section</a:t>
            </a:r>
            <a:endParaRPr sz="24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type="title"/>
          </p:nvPr>
        </p:nvSpPr>
        <p:spPr>
          <a:xfrm>
            <a:off x="311700" y="445025"/>
            <a:ext cx="3475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Transaction</a:t>
            </a:r>
            <a:endParaRPr/>
          </a:p>
        </p:txBody>
      </p:sp>
      <p:graphicFrame>
        <p:nvGraphicFramePr>
          <p:cNvPr id="93" name="Google Shape;93;p19"/>
          <p:cNvGraphicFramePr/>
          <p:nvPr/>
        </p:nvGraphicFramePr>
        <p:xfrm>
          <a:off x="5801800" y="2343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{3FEAEE5D-144B-425B-956B-94D642D558B3}</a:tableStyleId>
              </a:tblPr>
              <a:tblGrid>
                <a:gridCol w="1468725"/>
                <a:gridCol w="17630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ACCOUNT_ID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2"/>
                          </a:solidFill>
                        </a:rPr>
                        <a:t>BALANCE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CCCC"/>
                    </a:solidFill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1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$1000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2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2"/>
                          </a:solidFill>
                        </a:rPr>
                        <a:t>$500</a:t>
                      </a:r>
                      <a:endParaRPr>
                        <a:solidFill>
                          <a:schemeClr val="accent2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cxnSp>
        <p:nvCxnSpPr>
          <p:cNvPr id="94" name="Google Shape;94;p19"/>
          <p:cNvCxnSpPr/>
          <p:nvPr/>
        </p:nvCxnSpPr>
        <p:spPr>
          <a:xfrm>
            <a:off x="892750" y="1968125"/>
            <a:ext cx="0" cy="247530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95" name="Google Shape;95;p19"/>
          <p:cNvSpPr txBox="1"/>
          <p:nvPr/>
        </p:nvSpPr>
        <p:spPr>
          <a:xfrm>
            <a:off x="311700" y="1361075"/>
            <a:ext cx="37869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Send $100 From Account 1 to Account 2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96" name="Google Shape;96;p19"/>
          <p:cNvSpPr txBox="1"/>
          <p:nvPr/>
        </p:nvSpPr>
        <p:spPr>
          <a:xfrm>
            <a:off x="1105800" y="1968125"/>
            <a:ext cx="7927800" cy="415800"/>
          </a:xfrm>
          <a:prstGeom prst="rect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FFFF"/>
                </a:solidFill>
              </a:rPr>
              <a:t>SELECT</a:t>
            </a:r>
            <a:r>
              <a:rPr lang="en"/>
              <a:t> </a:t>
            </a:r>
            <a:r>
              <a:rPr lang="en">
                <a:solidFill>
                  <a:schemeClr val="accent2"/>
                </a:solidFill>
              </a:rPr>
              <a:t>BALANCE</a:t>
            </a:r>
            <a:r>
              <a:rPr lang="en"/>
              <a:t> </a:t>
            </a:r>
            <a:r>
              <a:rPr b="1" lang="en">
                <a:solidFill>
                  <a:srgbClr val="00FFFF"/>
                </a:solidFill>
              </a:rPr>
              <a:t>FROM</a:t>
            </a:r>
            <a:r>
              <a:rPr lang="en"/>
              <a:t> </a:t>
            </a:r>
            <a:r>
              <a:rPr lang="en">
                <a:solidFill>
                  <a:schemeClr val="accent2"/>
                </a:solidFill>
              </a:rPr>
              <a:t>ACCOUNT</a:t>
            </a:r>
            <a:r>
              <a:rPr lang="en"/>
              <a:t> </a:t>
            </a:r>
            <a:r>
              <a:rPr b="1" lang="en">
                <a:solidFill>
                  <a:srgbClr val="00FFFF"/>
                </a:solidFill>
              </a:rPr>
              <a:t>WHERE</a:t>
            </a:r>
            <a:r>
              <a:rPr lang="en">
                <a:solidFill>
                  <a:schemeClr val="accent2"/>
                </a:solidFill>
              </a:rPr>
              <a:t> ID = 1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97" name="Google Shape;97;p19"/>
          <p:cNvSpPr txBox="1"/>
          <p:nvPr/>
        </p:nvSpPr>
        <p:spPr>
          <a:xfrm>
            <a:off x="2932200" y="2983575"/>
            <a:ext cx="5945100" cy="415800"/>
          </a:xfrm>
          <a:prstGeom prst="rect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FFFF"/>
                </a:solidFill>
              </a:rPr>
              <a:t>UPDATE</a:t>
            </a:r>
            <a:r>
              <a:rPr lang="en"/>
              <a:t> </a:t>
            </a:r>
            <a:r>
              <a:rPr lang="en">
                <a:solidFill>
                  <a:schemeClr val="accent2"/>
                </a:solidFill>
              </a:rPr>
              <a:t>ACCOUNT</a:t>
            </a:r>
            <a:r>
              <a:rPr lang="en"/>
              <a:t> </a:t>
            </a:r>
            <a:r>
              <a:rPr b="1" lang="en">
                <a:solidFill>
                  <a:srgbClr val="00FFFF"/>
                </a:solidFill>
              </a:rPr>
              <a:t>SET</a:t>
            </a:r>
            <a:r>
              <a:rPr lang="en"/>
              <a:t> </a:t>
            </a:r>
            <a:r>
              <a:rPr lang="en">
                <a:solidFill>
                  <a:schemeClr val="accent2"/>
                </a:solidFill>
              </a:rPr>
              <a:t>BALANCE</a:t>
            </a:r>
            <a:r>
              <a:rPr lang="en"/>
              <a:t> </a:t>
            </a:r>
            <a:r>
              <a:rPr lang="en">
                <a:solidFill>
                  <a:srgbClr val="00FFFF"/>
                </a:solidFill>
              </a:rPr>
              <a:t>=</a:t>
            </a:r>
            <a:r>
              <a:rPr lang="en">
                <a:solidFill>
                  <a:srgbClr val="0000FF"/>
                </a:solidFill>
              </a:rPr>
              <a:t> </a:t>
            </a:r>
            <a:r>
              <a:rPr lang="en">
                <a:solidFill>
                  <a:schemeClr val="dk1"/>
                </a:solidFill>
              </a:rPr>
              <a:t>BALANCE</a:t>
            </a:r>
            <a:r>
              <a:rPr lang="en"/>
              <a:t> </a:t>
            </a:r>
            <a:r>
              <a:rPr lang="en">
                <a:solidFill>
                  <a:schemeClr val="accent2"/>
                </a:solidFill>
              </a:rPr>
              <a:t>- 100</a:t>
            </a:r>
            <a:r>
              <a:rPr lang="en"/>
              <a:t> </a:t>
            </a:r>
            <a:r>
              <a:rPr b="1" lang="en">
                <a:solidFill>
                  <a:srgbClr val="00FFFF"/>
                </a:solidFill>
              </a:rPr>
              <a:t>WHERE</a:t>
            </a:r>
            <a:r>
              <a:rPr lang="en"/>
              <a:t> </a:t>
            </a:r>
            <a:r>
              <a:rPr lang="en">
                <a:solidFill>
                  <a:schemeClr val="accent2"/>
                </a:solidFill>
              </a:rPr>
              <a:t>ID = 1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98" name="Google Shape;98;p19"/>
          <p:cNvSpPr txBox="1"/>
          <p:nvPr/>
        </p:nvSpPr>
        <p:spPr>
          <a:xfrm>
            <a:off x="2932200" y="3511350"/>
            <a:ext cx="5945100" cy="415800"/>
          </a:xfrm>
          <a:prstGeom prst="rect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rgbClr val="00FFFF"/>
                </a:solidFill>
              </a:rPr>
              <a:t>UPDATE</a:t>
            </a:r>
            <a:r>
              <a:rPr lang="en">
                <a:solidFill>
                  <a:schemeClr val="dk1"/>
                </a:solidFill>
              </a:rPr>
              <a:t> ACCOUNT </a:t>
            </a:r>
            <a:r>
              <a:rPr b="1" lang="en">
                <a:solidFill>
                  <a:srgbClr val="00FFFF"/>
                </a:solidFill>
              </a:rPr>
              <a:t>SET</a:t>
            </a:r>
            <a:r>
              <a:rPr lang="en">
                <a:solidFill>
                  <a:schemeClr val="dk1"/>
                </a:solidFill>
              </a:rPr>
              <a:t> BALANCE </a:t>
            </a:r>
            <a:r>
              <a:rPr lang="en">
                <a:solidFill>
                  <a:srgbClr val="00FFFF"/>
                </a:solidFill>
              </a:rPr>
              <a:t>=</a:t>
            </a:r>
            <a:r>
              <a:rPr lang="en">
                <a:solidFill>
                  <a:srgbClr val="0000FF"/>
                </a:solidFill>
              </a:rPr>
              <a:t> </a:t>
            </a:r>
            <a:r>
              <a:rPr lang="en">
                <a:solidFill>
                  <a:schemeClr val="dk1"/>
                </a:solidFill>
              </a:rPr>
              <a:t>BALANCE + 100 </a:t>
            </a:r>
            <a:r>
              <a:rPr b="1" lang="en">
                <a:solidFill>
                  <a:srgbClr val="00FFFF"/>
                </a:solidFill>
              </a:rPr>
              <a:t>WHERE</a:t>
            </a:r>
            <a:r>
              <a:rPr lang="en">
                <a:solidFill>
                  <a:schemeClr val="dk1"/>
                </a:solidFill>
              </a:rPr>
              <a:t> ID = 2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0000FF"/>
              </a:solidFill>
            </a:endParaRPr>
          </a:p>
        </p:txBody>
      </p:sp>
      <p:sp>
        <p:nvSpPr>
          <p:cNvPr id="99" name="Google Shape;99;p19"/>
          <p:cNvSpPr txBox="1"/>
          <p:nvPr/>
        </p:nvSpPr>
        <p:spPr>
          <a:xfrm>
            <a:off x="1105800" y="2495900"/>
            <a:ext cx="1755000" cy="415800"/>
          </a:xfrm>
          <a:prstGeom prst="rect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FF00"/>
                </a:solidFill>
              </a:rPr>
              <a:t>BALANCE &gt; 100</a:t>
            </a:r>
            <a:endParaRPr b="1">
              <a:solidFill>
                <a:srgbClr val="00FF00"/>
              </a:solidFill>
            </a:endParaRPr>
          </a:p>
        </p:txBody>
      </p:sp>
      <p:sp>
        <p:nvSpPr>
          <p:cNvPr id="100" name="Google Shape;100;p19"/>
          <p:cNvSpPr txBox="1"/>
          <p:nvPr/>
        </p:nvSpPr>
        <p:spPr>
          <a:xfrm>
            <a:off x="311700" y="1634150"/>
            <a:ext cx="1118700" cy="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BEGIN TX1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01" name="Google Shape;101;p19"/>
          <p:cNvSpPr txBox="1"/>
          <p:nvPr/>
        </p:nvSpPr>
        <p:spPr>
          <a:xfrm>
            <a:off x="380500" y="4452800"/>
            <a:ext cx="1323900" cy="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COMMIT TX1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02" name="Google Shape;102;p19"/>
          <p:cNvSpPr/>
          <p:nvPr/>
        </p:nvSpPr>
        <p:spPr>
          <a:xfrm>
            <a:off x="7270525" y="664500"/>
            <a:ext cx="1755000" cy="324600"/>
          </a:xfrm>
          <a:prstGeom prst="rect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$900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03" name="Google Shape;103;p19"/>
          <p:cNvSpPr/>
          <p:nvPr/>
        </p:nvSpPr>
        <p:spPr>
          <a:xfrm>
            <a:off x="7278600" y="1043875"/>
            <a:ext cx="1755000" cy="324600"/>
          </a:xfrm>
          <a:prstGeom prst="rect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$600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04" name="Google Shape;104;p19"/>
          <p:cNvSpPr/>
          <p:nvPr/>
        </p:nvSpPr>
        <p:spPr>
          <a:xfrm>
            <a:off x="7278600" y="664488"/>
            <a:ext cx="1755000" cy="324600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$900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05" name="Google Shape;105;p19"/>
          <p:cNvSpPr/>
          <p:nvPr/>
        </p:nvSpPr>
        <p:spPr>
          <a:xfrm>
            <a:off x="7278600" y="1043863"/>
            <a:ext cx="1755000" cy="324600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$600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0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Summary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a Transaction?</a:t>
            </a:r>
            <a:endParaRPr/>
          </a:p>
        </p:txBody>
      </p:sp>
      <p:pic>
        <p:nvPicPr>
          <p:cNvPr id="111" name="Google Shape;11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37150" y="844800"/>
            <a:ext cx="1943400" cy="1093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1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Atomicity</a:t>
            </a:r>
            <a:endParaRPr/>
          </a:p>
        </p:txBody>
      </p:sp>
      <p:pic>
        <p:nvPicPr>
          <p:cNvPr id="117" name="Google Shape;117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75500" y="304800"/>
            <a:ext cx="3280894" cy="1846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