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994F839-7119-4C54-843B-0EEFD78ED499}">
  <a:tblStyle styleId="{E994F839-7119-4C54-843B-0EEFD78ED49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6bca7a291a_0_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6bca7a291a_0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6bca7a291a_0_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6bca7a291a_0_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6bca7a291a_0_1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6bca7a291a_0_1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555cfdbd35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555cfdbd35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6bca7a291a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6bca7a291a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6bca7a291a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6bca7a291a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6bca7a291a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6bca7a291a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6bca7a291a_0_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6bca7a291a_0_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6bca7a291a_0_1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6bca7a291a_0_1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7a6c0321ff_0_2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7a6c0321ff_0_2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6bca7a291a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6bca7a291a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p14:dur="0">
        <p:fade/>
      </p:transition>
    </mc:Choice>
    <mc:Fallback>
      <p:transition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hyperlink" Target="https://www.canva.com/design/DADrSCuKg4I/5sKekxVdctoGGq7Ri9O5GQ/edit" TargetMode="External"/><Relationship Id="rId5" Type="http://schemas.openxmlformats.org/officeDocument/2006/relationships/hyperlink" Target="https://en.wikipedia.org/wiki/Shard_(database_architecture)#Database_architecture" TargetMode="External"/><Relationship Id="rId6" Type="http://schemas.openxmlformats.org/officeDocument/2006/relationships/hyperlink" Target="https://www.quora.com/How-does-base64-encoding-work" TargetMode="External"/><Relationship Id="rId7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511150" y="2519425"/>
            <a:ext cx="7989300" cy="869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Sharding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426400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Sharding &amp; Consistent Hashing</a:t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70475" y="304800"/>
            <a:ext cx="2329866" cy="2214626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11875" y="3388825"/>
            <a:ext cx="693758" cy="8694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05975" y="3388825"/>
            <a:ext cx="693758" cy="8694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158925" y="3388825"/>
            <a:ext cx="693758" cy="869401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4755425" y="253100"/>
            <a:ext cx="5243100" cy="35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husseinnasser.com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Pros</a:t>
            </a:r>
            <a:r>
              <a:rPr lang="en"/>
              <a:t> of Sharding</a:t>
            </a:r>
            <a:endParaRPr/>
          </a:p>
        </p:txBody>
      </p:sp>
      <p:sp>
        <p:nvSpPr>
          <p:cNvPr id="154" name="Google Shape;154;p22"/>
          <p:cNvSpPr txBox="1"/>
          <p:nvPr>
            <p:ph idx="1" type="body"/>
          </p:nvPr>
        </p:nvSpPr>
        <p:spPr>
          <a:xfrm>
            <a:off x="311700" y="1152475"/>
            <a:ext cx="8520600" cy="31578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Scalability</a:t>
            </a:r>
            <a:endParaRPr sz="2400"/>
          </a:p>
          <a:p>
            <a:pPr indent="-3810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 sz="2400"/>
              <a:t>Data</a:t>
            </a:r>
            <a:endParaRPr sz="2400"/>
          </a:p>
          <a:p>
            <a:pPr indent="-3810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 sz="2400"/>
              <a:t>Memory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Security (users can access certain shards)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Optimal and Smaller index size </a:t>
            </a:r>
            <a:endParaRPr sz="2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Cons of Sharding</a:t>
            </a:r>
            <a:endParaRPr/>
          </a:p>
        </p:txBody>
      </p:sp>
      <p:sp>
        <p:nvSpPr>
          <p:cNvPr id="160" name="Google Shape;160;p23"/>
          <p:cNvSpPr txBox="1"/>
          <p:nvPr>
            <p:ph idx="1" type="body"/>
          </p:nvPr>
        </p:nvSpPr>
        <p:spPr>
          <a:xfrm>
            <a:off x="311700" y="1152475"/>
            <a:ext cx="8520600" cy="36099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Complex client (aware of the shard)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Transactions across shards problem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Rollbacks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Schema changes are hard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Joins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Has to be something you know in the query</a:t>
            </a:r>
            <a:endParaRPr sz="2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Summary</a:t>
            </a:r>
            <a:endParaRPr/>
          </a:p>
        </p:txBody>
      </p:sp>
      <p:sp>
        <p:nvSpPr>
          <p:cNvPr id="166" name="Google Shape;166;p24"/>
          <p:cNvSpPr txBox="1"/>
          <p:nvPr>
            <p:ph idx="1" type="body"/>
          </p:nvPr>
        </p:nvSpPr>
        <p:spPr>
          <a:xfrm>
            <a:off x="311700" y="1152475"/>
            <a:ext cx="8520600" cy="35427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What is sharding?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Consistent Hashing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Horizontal Partitioning vs Sharding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Example (Code with Postgres)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Pros &amp; Cons</a:t>
            </a:r>
            <a:endParaRPr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Agenda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520600" cy="35427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What is sharding?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Consistent Hashing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Horizontal</a:t>
            </a:r>
            <a:r>
              <a:rPr lang="en" sz="2400"/>
              <a:t> Partitioning vs Sharding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Example (Code with Postgres)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Pros &amp; Cons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Summary</a:t>
            </a:r>
            <a:endParaRPr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Sharding?</a:t>
            </a:r>
            <a:endParaRPr/>
          </a:p>
        </p:txBody>
      </p:sp>
      <p:pic>
        <p:nvPicPr>
          <p:cNvPr id="72" name="Google Shape;7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00725" y="1556250"/>
            <a:ext cx="1714526" cy="21486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3" name="Google Shape;73;p15"/>
          <p:cNvGraphicFramePr/>
          <p:nvPr/>
        </p:nvGraphicFramePr>
        <p:xfrm>
          <a:off x="6667250" y="11933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{E994F839-7119-4C54-843B-0EEFD78ED499}</a:tableStyleId>
              </a:tblPr>
              <a:tblGrid>
                <a:gridCol w="550925"/>
                <a:gridCol w="1133800"/>
                <a:gridCol w="591400"/>
              </a:tblGrid>
              <a:tr h="3161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/>
                        <a:t>id</a:t>
                      </a:r>
                      <a:endParaRPr b="1" sz="9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/>
                        <a:t>Url</a:t>
                      </a:r>
                      <a:endParaRPr b="1" sz="9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/>
                        <a:t>urlid*</a:t>
                      </a:r>
                      <a:endParaRPr b="1" sz="900"/>
                    </a:p>
                  </a:txBody>
                  <a:tcPr marT="91425" marB="91425" marR="91425" marL="91425"/>
                </a:tc>
              </a:tr>
              <a:tr h="8494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1</a:t>
                      </a:r>
                      <a:endParaRPr sz="9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u="sng">
                          <a:solidFill>
                            <a:schemeClr val="hlink"/>
                          </a:solidFill>
                          <a:hlinkClick r:id="rId4"/>
                        </a:rPr>
                        <a:t>https://www.canva.com/design/DADrSCuKg4I/5sKekxVdctoGGq7Ri9O5GQ/edit</a:t>
                      </a:r>
                      <a:endParaRPr sz="9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5FTOJ</a:t>
                      </a:r>
                      <a:endParaRPr sz="900"/>
                    </a:p>
                  </a:txBody>
                  <a:tcPr marT="91425" marB="91425" marR="91425" marL="91425"/>
                </a:tc>
              </a:tr>
              <a:tr h="9828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2</a:t>
                      </a:r>
                      <a:endParaRPr sz="9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900" u="sng">
                          <a:solidFill>
                            <a:schemeClr val="hlink"/>
                          </a:solidFill>
                          <a:hlinkClick r:id="rId5"/>
                        </a:rPr>
                        <a:t>https://en.wikipedia.org/wiki/Shard_(database_architecture)#Database_architecture</a:t>
                      </a:r>
                      <a:endParaRPr sz="9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CeG0z</a:t>
                      </a:r>
                      <a:endParaRPr sz="900"/>
                    </a:p>
                  </a:txBody>
                  <a:tcPr marT="91425" marB="91425" marR="91425" marL="91425"/>
                </a:tc>
              </a:tr>
              <a:tr h="316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</a:rPr>
                        <a:t>..</a:t>
                      </a:r>
                      <a:endParaRPr sz="9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</a:rPr>
                        <a:t>….</a:t>
                      </a:r>
                      <a:endParaRPr sz="9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….</a:t>
                      </a:r>
                      <a:endParaRPr sz="900"/>
                    </a:p>
                  </a:txBody>
                  <a:tcPr marT="91425" marB="91425" marR="91425" marL="91425"/>
                </a:tc>
              </a:tr>
              <a:tr h="316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</a:rPr>
                        <a:t>..</a:t>
                      </a:r>
                      <a:endParaRPr sz="9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</a:rPr>
                        <a:t>….</a:t>
                      </a:r>
                      <a:endParaRPr sz="9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….</a:t>
                      </a:r>
                      <a:endParaRPr sz="900"/>
                    </a:p>
                  </a:txBody>
                  <a:tcPr marT="91425" marB="91425" marR="91425" marL="91425"/>
                </a:tc>
              </a:tr>
              <a:tr h="623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</a:rPr>
                        <a:t>1M</a:t>
                      </a:r>
                      <a:endParaRPr sz="9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u="sng">
                          <a:solidFill>
                            <a:schemeClr val="hlink"/>
                          </a:solidFill>
                          <a:hlinkClick r:id="rId6"/>
                        </a:rPr>
                        <a:t>https://www.quora.com/How-does-base64-encoding-work</a:t>
                      </a:r>
                      <a:endParaRPr sz="9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J9COp</a:t>
                      </a:r>
                      <a:endParaRPr sz="9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74" name="Google Shape;74;p15"/>
          <p:cNvSpPr txBox="1"/>
          <p:nvPr/>
        </p:nvSpPr>
        <p:spPr>
          <a:xfrm>
            <a:off x="6667250" y="370775"/>
            <a:ext cx="2476800" cy="7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URL </a:t>
            </a:r>
            <a:r>
              <a:rPr lang="en"/>
              <a:t>shortener</a:t>
            </a:r>
            <a:r>
              <a:rPr lang="en"/>
              <a:t> table with 1 million pages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URL_TABLE</a:t>
            </a:r>
            <a:endParaRPr b="1"/>
          </a:p>
        </p:txBody>
      </p:sp>
      <p:pic>
        <p:nvPicPr>
          <p:cNvPr id="75" name="Google Shape;75;p15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11700" y="1838049"/>
            <a:ext cx="1811425" cy="1585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6" name="Google Shape;76;p15"/>
          <p:cNvCxnSpPr>
            <a:stCxn id="75" idx="3"/>
            <a:endCxn id="72" idx="1"/>
          </p:cNvCxnSpPr>
          <p:nvPr/>
        </p:nvCxnSpPr>
        <p:spPr>
          <a:xfrm>
            <a:off x="2123125" y="2630549"/>
            <a:ext cx="25776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77" name="Google Shape;77;p15"/>
          <p:cNvSpPr txBox="1"/>
          <p:nvPr/>
        </p:nvSpPr>
        <p:spPr>
          <a:xfrm>
            <a:off x="2171675" y="1741251"/>
            <a:ext cx="2607600" cy="7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0000FF"/>
                </a:solidFill>
              </a:rPr>
              <a:t>SELECT</a:t>
            </a:r>
            <a:r>
              <a:rPr lang="en" sz="1200"/>
              <a:t> URL 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0000FF"/>
                </a:solidFill>
              </a:rPr>
              <a:t>FROM</a:t>
            </a:r>
            <a:r>
              <a:rPr lang="en" sz="1200"/>
              <a:t> URL_TABLE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0000FF"/>
                </a:solidFill>
              </a:rPr>
              <a:t>WHERE </a:t>
            </a:r>
            <a:r>
              <a:rPr lang="en" sz="1200"/>
              <a:t>URLID = </a:t>
            </a:r>
            <a:r>
              <a:rPr lang="en" sz="1200">
                <a:solidFill>
                  <a:srgbClr val="CC0000"/>
                </a:solidFill>
              </a:rPr>
              <a:t>“</a:t>
            </a:r>
            <a:r>
              <a:rPr lang="en" sz="1200">
                <a:solidFill>
                  <a:srgbClr val="CC0000"/>
                </a:solidFill>
              </a:rPr>
              <a:t>5FTOJ“</a:t>
            </a:r>
            <a:endParaRPr sz="1200">
              <a:solidFill>
                <a:srgbClr val="CC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/>
          <p:nvPr>
            <p:ph type="title"/>
          </p:nvPr>
        </p:nvSpPr>
        <p:spPr>
          <a:xfrm>
            <a:off x="311700" y="445025"/>
            <a:ext cx="3943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Sharding?</a:t>
            </a:r>
            <a:endParaRPr/>
          </a:p>
        </p:txBody>
      </p:sp>
      <p:pic>
        <p:nvPicPr>
          <p:cNvPr id="83" name="Google Shape;8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89250" y="309675"/>
            <a:ext cx="677500" cy="849025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6"/>
          <p:cNvSpPr txBox="1"/>
          <p:nvPr/>
        </p:nvSpPr>
        <p:spPr>
          <a:xfrm>
            <a:off x="5866750" y="523738"/>
            <a:ext cx="1114500" cy="4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200k 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S1</a:t>
            </a:r>
            <a:endParaRPr b="1"/>
          </a:p>
        </p:txBody>
      </p:sp>
      <p:pic>
        <p:nvPicPr>
          <p:cNvPr id="85" name="Google Shape;85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2010287"/>
            <a:ext cx="1381675" cy="1208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89250" y="1217175"/>
            <a:ext cx="677500" cy="849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89250" y="2176475"/>
            <a:ext cx="677500" cy="849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89250" y="3135775"/>
            <a:ext cx="677500" cy="849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89250" y="3984800"/>
            <a:ext cx="677500" cy="84902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6"/>
          <p:cNvSpPr txBox="1"/>
          <p:nvPr/>
        </p:nvSpPr>
        <p:spPr>
          <a:xfrm>
            <a:off x="1693375" y="2056138"/>
            <a:ext cx="2866500" cy="77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Which database server is </a:t>
            </a:r>
            <a:r>
              <a:rPr b="1" lang="en" sz="1200">
                <a:solidFill>
                  <a:srgbClr val="FF0000"/>
                </a:solidFill>
              </a:rPr>
              <a:t>5FTOJ</a:t>
            </a:r>
            <a:r>
              <a:rPr lang="en" sz="1200">
                <a:solidFill>
                  <a:schemeClr val="dk1"/>
                </a:solidFill>
              </a:rPr>
              <a:t> in?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0000"/>
                </a:solidFill>
              </a:rPr>
              <a:t>Server 3! </a:t>
            </a:r>
            <a:endParaRPr sz="12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6"/>
          <p:cNvSpPr txBox="1"/>
          <p:nvPr/>
        </p:nvSpPr>
        <p:spPr>
          <a:xfrm>
            <a:off x="5866750" y="1457125"/>
            <a:ext cx="1114500" cy="4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200k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S2 </a:t>
            </a:r>
            <a:endParaRPr b="1"/>
          </a:p>
        </p:txBody>
      </p:sp>
      <p:sp>
        <p:nvSpPr>
          <p:cNvPr id="92" name="Google Shape;92;p16"/>
          <p:cNvSpPr txBox="1"/>
          <p:nvPr/>
        </p:nvSpPr>
        <p:spPr>
          <a:xfrm>
            <a:off x="5866750" y="2390525"/>
            <a:ext cx="1114500" cy="4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200k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S3 </a:t>
            </a:r>
            <a:endParaRPr b="1"/>
          </a:p>
        </p:txBody>
      </p:sp>
      <p:sp>
        <p:nvSpPr>
          <p:cNvPr id="93" name="Google Shape;93;p16"/>
          <p:cNvSpPr txBox="1"/>
          <p:nvPr/>
        </p:nvSpPr>
        <p:spPr>
          <a:xfrm>
            <a:off x="5866750" y="3323913"/>
            <a:ext cx="1114500" cy="4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200k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S4 </a:t>
            </a:r>
            <a:endParaRPr b="1"/>
          </a:p>
        </p:txBody>
      </p:sp>
      <p:sp>
        <p:nvSpPr>
          <p:cNvPr id="94" name="Google Shape;94;p16"/>
          <p:cNvSpPr txBox="1"/>
          <p:nvPr/>
        </p:nvSpPr>
        <p:spPr>
          <a:xfrm>
            <a:off x="5866750" y="4198850"/>
            <a:ext cx="1114500" cy="4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200k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S5 </a:t>
            </a:r>
            <a:endParaRPr b="1"/>
          </a:p>
        </p:txBody>
      </p:sp>
      <p:sp>
        <p:nvSpPr>
          <p:cNvPr id="95" name="Google Shape;95;p16"/>
          <p:cNvSpPr txBox="1"/>
          <p:nvPr/>
        </p:nvSpPr>
        <p:spPr>
          <a:xfrm>
            <a:off x="2186425" y="1765651"/>
            <a:ext cx="2607600" cy="7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0000FF"/>
                </a:solidFill>
              </a:rPr>
              <a:t>SELECT</a:t>
            </a:r>
            <a:r>
              <a:rPr lang="en" sz="1200"/>
              <a:t> URL 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0000FF"/>
                </a:solidFill>
              </a:rPr>
              <a:t>FROM</a:t>
            </a:r>
            <a:r>
              <a:rPr lang="en" sz="1200"/>
              <a:t> URL_TABLE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0000FF"/>
                </a:solidFill>
              </a:rPr>
              <a:t>WHERE </a:t>
            </a:r>
            <a:r>
              <a:rPr lang="en" sz="1200"/>
              <a:t>URLID = </a:t>
            </a:r>
            <a:r>
              <a:rPr lang="en" sz="1200">
                <a:solidFill>
                  <a:srgbClr val="CC0000"/>
                </a:solidFill>
              </a:rPr>
              <a:t>“5FTOJ“</a:t>
            </a:r>
            <a:endParaRPr sz="1200">
              <a:solidFill>
                <a:srgbClr val="CC0000"/>
              </a:solidFill>
            </a:endParaRPr>
          </a:p>
        </p:txBody>
      </p:sp>
      <p:cxnSp>
        <p:nvCxnSpPr>
          <p:cNvPr id="96" name="Google Shape;96;p16"/>
          <p:cNvCxnSpPr>
            <a:stCxn id="85" idx="3"/>
          </p:cNvCxnSpPr>
          <p:nvPr/>
        </p:nvCxnSpPr>
        <p:spPr>
          <a:xfrm flipH="1" rot="10800000">
            <a:off x="1693375" y="2595575"/>
            <a:ext cx="3495900" cy="192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97" name="Google Shape;97;p16"/>
          <p:cNvSpPr txBox="1"/>
          <p:nvPr/>
        </p:nvSpPr>
        <p:spPr>
          <a:xfrm>
            <a:off x="6757150" y="2096675"/>
            <a:ext cx="1961100" cy="10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Split 1 million rows table into 5 database instances.. Same schema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Consistent Hashing</a:t>
            </a:r>
            <a:endParaRPr/>
          </a:p>
        </p:txBody>
      </p:sp>
      <p:pic>
        <p:nvPicPr>
          <p:cNvPr id="103" name="Google Shape;103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58325" y="836350"/>
            <a:ext cx="677500" cy="849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25075" y="2285525"/>
            <a:ext cx="677500" cy="849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24625" y="2285525"/>
            <a:ext cx="677500" cy="84902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7"/>
          <p:cNvSpPr txBox="1"/>
          <p:nvPr/>
        </p:nvSpPr>
        <p:spPr>
          <a:xfrm>
            <a:off x="3843625" y="1685375"/>
            <a:ext cx="1546500" cy="21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postgres:5432</a:t>
            </a:r>
            <a:endParaRPr/>
          </a:p>
        </p:txBody>
      </p:sp>
      <p:sp>
        <p:nvSpPr>
          <p:cNvPr id="107" name="Google Shape;107;p17"/>
          <p:cNvSpPr txBox="1"/>
          <p:nvPr/>
        </p:nvSpPr>
        <p:spPr>
          <a:xfrm>
            <a:off x="6991425" y="3134550"/>
            <a:ext cx="1546500" cy="21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postgres:5433</a:t>
            </a:r>
            <a:endParaRPr/>
          </a:p>
        </p:txBody>
      </p:sp>
      <p:sp>
        <p:nvSpPr>
          <p:cNvPr id="108" name="Google Shape;108;p17"/>
          <p:cNvSpPr txBox="1"/>
          <p:nvPr/>
        </p:nvSpPr>
        <p:spPr>
          <a:xfrm>
            <a:off x="879775" y="3134550"/>
            <a:ext cx="1546500" cy="21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postgres:5434</a:t>
            </a:r>
            <a:endParaRPr/>
          </a:p>
        </p:txBody>
      </p:sp>
      <p:sp>
        <p:nvSpPr>
          <p:cNvPr id="109" name="Google Shape;109;p17"/>
          <p:cNvSpPr txBox="1"/>
          <p:nvPr/>
        </p:nvSpPr>
        <p:spPr>
          <a:xfrm>
            <a:off x="2930250" y="2431575"/>
            <a:ext cx="3283500" cy="104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Hash(“</a:t>
            </a:r>
            <a:r>
              <a:rPr lang="en" sz="3000">
                <a:solidFill>
                  <a:srgbClr val="FF0000"/>
                </a:solidFill>
              </a:rPr>
              <a:t>Input1</a:t>
            </a:r>
            <a:r>
              <a:rPr lang="en" sz="3000"/>
              <a:t>”)</a:t>
            </a:r>
            <a:endParaRPr sz="3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0000FF"/>
                </a:solidFill>
              </a:rPr>
              <a:t>5432</a:t>
            </a:r>
            <a:endParaRPr sz="3000">
              <a:solidFill>
                <a:srgbClr val="0000FF"/>
              </a:solidFill>
            </a:endParaRPr>
          </a:p>
        </p:txBody>
      </p:sp>
      <p:sp>
        <p:nvSpPr>
          <p:cNvPr id="110" name="Google Shape;110;p17"/>
          <p:cNvSpPr txBox="1"/>
          <p:nvPr/>
        </p:nvSpPr>
        <p:spPr>
          <a:xfrm>
            <a:off x="3067100" y="2566025"/>
            <a:ext cx="3283500" cy="104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Hash(“</a:t>
            </a:r>
            <a:r>
              <a:rPr lang="en" sz="3000">
                <a:solidFill>
                  <a:srgbClr val="FF0000"/>
                </a:solidFill>
              </a:rPr>
              <a:t>Input2</a:t>
            </a:r>
            <a:r>
              <a:rPr lang="en" sz="3000"/>
              <a:t>”)</a:t>
            </a:r>
            <a:endParaRPr sz="3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0000FF"/>
                </a:solidFill>
              </a:rPr>
              <a:t>5433</a:t>
            </a:r>
            <a:endParaRPr sz="3000">
              <a:solidFill>
                <a:srgbClr val="0000FF"/>
              </a:solidFill>
            </a:endParaRPr>
          </a:p>
        </p:txBody>
      </p:sp>
      <p:sp>
        <p:nvSpPr>
          <p:cNvPr id="111" name="Google Shape;111;p17"/>
          <p:cNvSpPr txBox="1"/>
          <p:nvPr/>
        </p:nvSpPr>
        <p:spPr>
          <a:xfrm>
            <a:off x="2971850" y="2431563"/>
            <a:ext cx="3283500" cy="104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Hash(“</a:t>
            </a:r>
            <a:r>
              <a:rPr lang="en" sz="3000">
                <a:solidFill>
                  <a:srgbClr val="FF0000"/>
                </a:solidFill>
              </a:rPr>
              <a:t>Input3</a:t>
            </a:r>
            <a:r>
              <a:rPr lang="en" sz="3000"/>
              <a:t>”)</a:t>
            </a:r>
            <a:endParaRPr sz="3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0000FF"/>
                </a:solidFill>
              </a:rPr>
              <a:t>5434</a:t>
            </a:r>
            <a:endParaRPr sz="300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1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2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8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-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Consistent Hashing</a:t>
            </a:r>
            <a:endParaRPr/>
          </a:p>
        </p:txBody>
      </p:sp>
      <p:pic>
        <p:nvPicPr>
          <p:cNvPr id="117" name="Google Shape;117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58325" y="836350"/>
            <a:ext cx="677500" cy="849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25075" y="2285525"/>
            <a:ext cx="677500" cy="849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24625" y="2285525"/>
            <a:ext cx="677500" cy="849025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18"/>
          <p:cNvSpPr txBox="1"/>
          <p:nvPr/>
        </p:nvSpPr>
        <p:spPr>
          <a:xfrm>
            <a:off x="3843625" y="1685375"/>
            <a:ext cx="1546500" cy="21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postgres:5432</a:t>
            </a:r>
            <a:endParaRPr/>
          </a:p>
        </p:txBody>
      </p:sp>
      <p:sp>
        <p:nvSpPr>
          <p:cNvPr id="121" name="Google Shape;121;p18"/>
          <p:cNvSpPr txBox="1"/>
          <p:nvPr/>
        </p:nvSpPr>
        <p:spPr>
          <a:xfrm>
            <a:off x="6991425" y="3134550"/>
            <a:ext cx="1546500" cy="21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postgres:5433</a:t>
            </a:r>
            <a:endParaRPr/>
          </a:p>
        </p:txBody>
      </p:sp>
      <p:sp>
        <p:nvSpPr>
          <p:cNvPr id="122" name="Google Shape;122;p18"/>
          <p:cNvSpPr txBox="1"/>
          <p:nvPr/>
        </p:nvSpPr>
        <p:spPr>
          <a:xfrm>
            <a:off x="879775" y="3134550"/>
            <a:ext cx="1546500" cy="21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postgres:5434</a:t>
            </a:r>
            <a:endParaRPr/>
          </a:p>
        </p:txBody>
      </p:sp>
      <p:sp>
        <p:nvSpPr>
          <p:cNvPr id="123" name="Google Shape;123;p18"/>
          <p:cNvSpPr txBox="1"/>
          <p:nvPr/>
        </p:nvSpPr>
        <p:spPr>
          <a:xfrm>
            <a:off x="3067100" y="2566025"/>
            <a:ext cx="3283500" cy="104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Hash(“</a:t>
            </a:r>
            <a:r>
              <a:rPr lang="en" sz="3000">
                <a:solidFill>
                  <a:srgbClr val="FF0000"/>
                </a:solidFill>
              </a:rPr>
              <a:t>Input2</a:t>
            </a:r>
            <a:r>
              <a:rPr lang="en" sz="3000"/>
              <a:t>”)</a:t>
            </a:r>
            <a:endParaRPr sz="3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0000FF"/>
                </a:solidFill>
              </a:rPr>
              <a:t>5433</a:t>
            </a:r>
            <a:endParaRPr sz="3000">
              <a:solidFill>
                <a:srgbClr val="0000FF"/>
              </a:solidFill>
            </a:endParaRPr>
          </a:p>
        </p:txBody>
      </p:sp>
      <p:sp>
        <p:nvSpPr>
          <p:cNvPr id="124" name="Google Shape;124;p18"/>
          <p:cNvSpPr txBox="1"/>
          <p:nvPr/>
        </p:nvSpPr>
        <p:spPr>
          <a:xfrm>
            <a:off x="3067100" y="2716638"/>
            <a:ext cx="3283500" cy="104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Hash(“</a:t>
            </a:r>
            <a:r>
              <a:rPr lang="en" sz="3000">
                <a:solidFill>
                  <a:srgbClr val="FF0000"/>
                </a:solidFill>
              </a:rPr>
              <a:t>Input3</a:t>
            </a:r>
            <a:r>
              <a:rPr lang="en" sz="3000"/>
              <a:t>”)</a:t>
            </a:r>
            <a:endParaRPr sz="3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0000FF"/>
                </a:solidFill>
              </a:rPr>
              <a:t>5434</a:t>
            </a:r>
            <a:endParaRPr sz="300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2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8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-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Consistent Hashing</a:t>
            </a:r>
            <a:endParaRPr/>
          </a:p>
        </p:txBody>
      </p:sp>
      <p:pic>
        <p:nvPicPr>
          <p:cNvPr id="130" name="Google Shape;130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58325" y="836350"/>
            <a:ext cx="677500" cy="849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Google Shape;131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25075" y="2285525"/>
            <a:ext cx="677500" cy="849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2" name="Google Shape;132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24625" y="2285525"/>
            <a:ext cx="677500" cy="849025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19"/>
          <p:cNvSpPr txBox="1"/>
          <p:nvPr/>
        </p:nvSpPr>
        <p:spPr>
          <a:xfrm>
            <a:off x="3843625" y="1685375"/>
            <a:ext cx="1546500" cy="21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postgres:5432</a:t>
            </a:r>
            <a:endParaRPr/>
          </a:p>
        </p:txBody>
      </p:sp>
      <p:sp>
        <p:nvSpPr>
          <p:cNvPr id="134" name="Google Shape;134;p19"/>
          <p:cNvSpPr txBox="1"/>
          <p:nvPr/>
        </p:nvSpPr>
        <p:spPr>
          <a:xfrm>
            <a:off x="6991425" y="3134550"/>
            <a:ext cx="1546500" cy="21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postgres:5433</a:t>
            </a:r>
            <a:endParaRPr/>
          </a:p>
        </p:txBody>
      </p:sp>
      <p:sp>
        <p:nvSpPr>
          <p:cNvPr id="135" name="Google Shape;135;p19"/>
          <p:cNvSpPr txBox="1"/>
          <p:nvPr/>
        </p:nvSpPr>
        <p:spPr>
          <a:xfrm>
            <a:off x="879775" y="3134550"/>
            <a:ext cx="1546500" cy="21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postgres:5434</a:t>
            </a:r>
            <a:endParaRPr/>
          </a:p>
        </p:txBody>
      </p:sp>
      <p:sp>
        <p:nvSpPr>
          <p:cNvPr id="136" name="Google Shape;136;p19"/>
          <p:cNvSpPr txBox="1"/>
          <p:nvPr/>
        </p:nvSpPr>
        <p:spPr>
          <a:xfrm>
            <a:off x="2510900" y="2411700"/>
            <a:ext cx="4205400" cy="16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num</a:t>
            </a:r>
            <a:r>
              <a:rPr lang="en" sz="3000"/>
              <a:t>(“</a:t>
            </a:r>
            <a:r>
              <a:rPr lang="en" sz="3000">
                <a:solidFill>
                  <a:srgbClr val="FF0000"/>
                </a:solidFill>
              </a:rPr>
              <a:t>Input2</a:t>
            </a:r>
            <a:r>
              <a:rPr lang="en" sz="3000"/>
              <a:t>”) % 3</a:t>
            </a:r>
            <a:endParaRPr sz="3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0000FF"/>
                </a:solidFill>
              </a:rPr>
              <a:t>1</a:t>
            </a:r>
            <a:endParaRPr sz="3000">
              <a:solidFill>
                <a:srgbClr val="0000FF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0000FF"/>
                </a:solidFill>
              </a:rPr>
              <a:t>+5432</a:t>
            </a:r>
            <a:endParaRPr sz="3000">
              <a:solidFill>
                <a:srgbClr val="0000FF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0000FF"/>
                </a:solidFill>
              </a:rPr>
              <a:t>=5433</a:t>
            </a:r>
            <a:endParaRPr sz="300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2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Horizontal</a:t>
            </a:r>
            <a:r>
              <a:rPr lang="en"/>
              <a:t> Partitioning vs Sharding</a:t>
            </a:r>
            <a:endParaRPr/>
          </a:p>
        </p:txBody>
      </p:sp>
      <p:sp>
        <p:nvSpPr>
          <p:cNvPr id="142" name="Google Shape;142;p20"/>
          <p:cNvSpPr txBox="1"/>
          <p:nvPr>
            <p:ph idx="1" type="body"/>
          </p:nvPr>
        </p:nvSpPr>
        <p:spPr>
          <a:xfrm>
            <a:off x="311700" y="1152475"/>
            <a:ext cx="8520600" cy="34932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HP splits big table into multiple tables in the same database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Sharding splits big table into multiple tables across multiple database servers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HP table name changes (or schema)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Sharding everything is the same but server changes</a:t>
            </a:r>
            <a:endParaRPr sz="24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 Code with Postgres (Url </a:t>
            </a:r>
            <a:r>
              <a:rPr lang="en"/>
              <a:t>shortener</a:t>
            </a:r>
            <a:r>
              <a:rPr lang="en"/>
              <a:t>)</a:t>
            </a:r>
            <a:endParaRPr/>
          </a:p>
        </p:txBody>
      </p:sp>
      <p:sp>
        <p:nvSpPr>
          <p:cNvPr id="148" name="Google Shape;148;p21"/>
          <p:cNvSpPr txBox="1"/>
          <p:nvPr>
            <p:ph idx="1" type="body"/>
          </p:nvPr>
        </p:nvSpPr>
        <p:spPr>
          <a:xfrm>
            <a:off x="311700" y="1152475"/>
            <a:ext cx="8520600" cy="31578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Spin up 3 postgres instances with </a:t>
            </a:r>
            <a:r>
              <a:rPr lang="en" sz="2400"/>
              <a:t>identical</a:t>
            </a:r>
            <a:r>
              <a:rPr lang="en" sz="2400"/>
              <a:t> </a:t>
            </a:r>
            <a:r>
              <a:rPr lang="en" sz="2400"/>
              <a:t>schema</a:t>
            </a:r>
            <a:endParaRPr sz="2400"/>
          </a:p>
          <a:p>
            <a:pPr indent="-3810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 sz="2400"/>
              <a:t>5432, 5433, 5434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Write to the sharded databases.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Reads from the sharded databases.</a:t>
            </a:r>
            <a:endParaRPr sz="24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