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a1dd589e3c_0_9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a1dd589e3c_0_9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555cfdbd35_0_5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555cfdbd35_0_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a1dd589e3c_0_4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a1dd589e3c_0_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a1dd589e3c_0_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a1dd589e3c_0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a1dd589e3c_0_6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a1dd589e3c_0_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a1dd589e3c_0_8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a1dd589e3c_0_8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a1dd589e3c_0_8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a1dd589e3c_0_8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6bca7a291a_0_6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6bca7a291a_0_6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6bca7a291a_0_7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6bca7a291a_0_7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25"/>
            <a:ext cx="45720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>
                <a:solidFill>
                  <a:schemeClr val="dk1"/>
                </a:solidFill>
              </a:defRPr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dark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Char char="●"/>
              <a:defRPr sz="1800">
                <a:solidFill>
                  <a:schemeClr val="lt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lt2"/>
                </a:solidFill>
              </a:defRPr>
            </a:lvl1pPr>
            <a:lvl2pPr lvl="1" algn="r">
              <a:buNone/>
              <a:defRPr sz="1000">
                <a:solidFill>
                  <a:schemeClr val="lt2"/>
                </a:solidFill>
              </a:defRPr>
            </a:lvl2pPr>
            <a:lvl3pPr lvl="2" algn="r">
              <a:buNone/>
              <a:defRPr sz="1000">
                <a:solidFill>
                  <a:schemeClr val="lt2"/>
                </a:solidFill>
              </a:defRPr>
            </a:lvl3pPr>
            <a:lvl4pPr lvl="3" algn="r">
              <a:buNone/>
              <a:defRPr sz="1000">
                <a:solidFill>
                  <a:schemeClr val="lt2"/>
                </a:solidFill>
              </a:defRPr>
            </a:lvl4pPr>
            <a:lvl5pPr lvl="4" algn="r">
              <a:buNone/>
              <a:defRPr sz="1000">
                <a:solidFill>
                  <a:schemeClr val="lt2"/>
                </a:solidFill>
              </a:defRPr>
            </a:lvl5pPr>
            <a:lvl6pPr lvl="5" algn="r">
              <a:buNone/>
              <a:defRPr sz="1000">
                <a:solidFill>
                  <a:schemeClr val="lt2"/>
                </a:solidFill>
              </a:defRPr>
            </a:lvl6pPr>
            <a:lvl7pPr lvl="6" algn="r">
              <a:buNone/>
              <a:defRPr sz="1000">
                <a:solidFill>
                  <a:schemeClr val="lt2"/>
                </a:solidFill>
              </a:defRPr>
            </a:lvl7pPr>
            <a:lvl8pPr lvl="7" algn="r">
              <a:buNone/>
              <a:defRPr sz="1000">
                <a:solidFill>
                  <a:schemeClr val="lt2"/>
                </a:solidFill>
              </a:defRPr>
            </a:lvl8pPr>
            <a:lvl9pPr lvl="8" algn="r">
              <a:buNone/>
              <a:defRPr sz="1000">
                <a:solidFill>
                  <a:schemeClr val="lt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>
    <mc:Choice Requires="p14">
      <p:transition p14:dur="0">
        <p:fade/>
      </p:transition>
    </mc:Choice>
    <mc:Fallback>
      <p:transition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Relationship Id="rId4" Type="http://schemas.openxmlformats.org/officeDocument/2006/relationships/image" Target="../media/image4.png"/><Relationship Id="rId5" Type="http://schemas.openxmlformats.org/officeDocument/2006/relationships/image" Target="../media/image3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Relationship Id="rId4" Type="http://schemas.openxmlformats.org/officeDocument/2006/relationships/image" Target="../media/image4.png"/><Relationship Id="rId5" Type="http://schemas.openxmlformats.org/officeDocument/2006/relationships/image" Target="../media/image3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511150" y="2519425"/>
            <a:ext cx="7989300" cy="869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Replication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4264000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Database Replication Explained</a:t>
            </a:r>
            <a:endParaRPr/>
          </a:p>
        </p:txBody>
      </p:sp>
      <p:sp>
        <p:nvSpPr>
          <p:cNvPr id="56" name="Google Shape;56;p13"/>
          <p:cNvSpPr txBox="1"/>
          <p:nvPr>
            <p:ph idx="1" type="subTitle"/>
          </p:nvPr>
        </p:nvSpPr>
        <p:spPr>
          <a:xfrm>
            <a:off x="2637113" y="3448850"/>
            <a:ext cx="3607500" cy="75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/>
              <a:t>husseinnasser.com</a:t>
            </a:r>
            <a:endParaRPr sz="2100"/>
          </a:p>
        </p:txBody>
      </p: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296126" y="152400"/>
            <a:ext cx="2419350" cy="2419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2"/>
          <p:cNvSpPr txBox="1"/>
          <p:nvPr>
            <p:ph type="title"/>
          </p:nvPr>
        </p:nvSpPr>
        <p:spPr>
          <a:xfrm>
            <a:off x="311700" y="188816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Summary</a:t>
            </a:r>
            <a:endParaRPr/>
          </a:p>
        </p:txBody>
      </p:sp>
      <p:sp>
        <p:nvSpPr>
          <p:cNvPr id="127" name="Google Shape;127;p22"/>
          <p:cNvSpPr txBox="1"/>
          <p:nvPr>
            <p:ph idx="1" type="body"/>
          </p:nvPr>
        </p:nvSpPr>
        <p:spPr>
          <a:xfrm>
            <a:off x="311700" y="947055"/>
            <a:ext cx="8520600" cy="3990900"/>
          </a:xfrm>
          <a:prstGeom prst="rect">
            <a:avLst/>
          </a:prstGeom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Master-Backup vs Multi-Master Replication</a:t>
            </a:r>
            <a:endParaRPr sz="2400"/>
          </a:p>
          <a:p>
            <a:pPr indent="-3810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Synchronous vs ASynchronous Replication</a:t>
            </a:r>
            <a:endParaRPr sz="2400"/>
          </a:p>
          <a:p>
            <a:pPr indent="-3810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Demo with Postgres</a:t>
            </a:r>
            <a:endParaRPr sz="2400"/>
          </a:p>
          <a:p>
            <a:pPr indent="-3810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Pros &amp; Cons</a:t>
            </a:r>
            <a:endParaRPr sz="2400"/>
          </a:p>
          <a:p>
            <a:pPr indent="-3810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Summary</a:t>
            </a:r>
            <a:endParaRPr sz="2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/>
          <p:nvPr>
            <p:ph type="title"/>
          </p:nvPr>
        </p:nvSpPr>
        <p:spPr>
          <a:xfrm>
            <a:off x="311700" y="188816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Agenda</a:t>
            </a:r>
            <a:endParaRPr/>
          </a:p>
        </p:txBody>
      </p:sp>
      <p:sp>
        <p:nvSpPr>
          <p:cNvPr id="63" name="Google Shape;63;p14"/>
          <p:cNvSpPr txBox="1"/>
          <p:nvPr>
            <p:ph idx="1" type="body"/>
          </p:nvPr>
        </p:nvSpPr>
        <p:spPr>
          <a:xfrm>
            <a:off x="311700" y="947055"/>
            <a:ext cx="8520600" cy="3990900"/>
          </a:xfrm>
          <a:prstGeom prst="rect">
            <a:avLst/>
          </a:prstGeom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Master-Backup vs Multi-Master Replication</a:t>
            </a:r>
            <a:endParaRPr sz="2400"/>
          </a:p>
          <a:p>
            <a:pPr indent="-3810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Synchronous vs ASynchronous Replication</a:t>
            </a:r>
            <a:endParaRPr sz="2400"/>
          </a:p>
          <a:p>
            <a:pPr indent="-3810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Demo with Postgres</a:t>
            </a:r>
            <a:endParaRPr sz="2400"/>
          </a:p>
          <a:p>
            <a:pPr indent="-3810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Pros &amp; Cons</a:t>
            </a:r>
            <a:endParaRPr sz="2400"/>
          </a:p>
          <a:p>
            <a:pPr indent="-3810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Summary</a:t>
            </a:r>
            <a:endParaRPr sz="2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Master/Backup Replication</a:t>
            </a:r>
            <a:endParaRPr/>
          </a:p>
        </p:txBody>
      </p:sp>
      <p:sp>
        <p:nvSpPr>
          <p:cNvPr id="69" name="Google Shape;69;p15"/>
          <p:cNvSpPr txBox="1"/>
          <p:nvPr>
            <p:ph idx="1" type="body"/>
          </p:nvPr>
        </p:nvSpPr>
        <p:spPr>
          <a:xfrm>
            <a:off x="311700" y="1152475"/>
            <a:ext cx="8520600" cy="3542700"/>
          </a:xfrm>
          <a:prstGeom prst="rect">
            <a:avLst/>
          </a:prstGeom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One Master/Leader node that accepts writes/ddls</a:t>
            </a:r>
            <a:endParaRPr sz="2400"/>
          </a:p>
          <a:p>
            <a:pPr indent="-3810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One or more backup/standby nodes that receive those writes from the master</a:t>
            </a:r>
            <a:endParaRPr sz="2400"/>
          </a:p>
          <a:p>
            <a:pPr indent="-3810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Simple to implement no conflicts</a:t>
            </a:r>
            <a:endParaRPr sz="24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Master/Backup Replication</a:t>
            </a:r>
            <a:endParaRPr/>
          </a:p>
        </p:txBody>
      </p:sp>
      <p:pic>
        <p:nvPicPr>
          <p:cNvPr id="75" name="Google Shape;75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758825"/>
            <a:ext cx="1625850" cy="1625850"/>
          </a:xfrm>
          <a:prstGeom prst="rect">
            <a:avLst/>
          </a:prstGeom>
          <a:noFill/>
          <a:ln>
            <a:noFill/>
          </a:ln>
        </p:spPr>
      </p:pic>
      <p:pic>
        <p:nvPicPr>
          <p:cNvPr id="76" name="Google Shape;76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934200" y="704275"/>
            <a:ext cx="1625850" cy="1625850"/>
          </a:xfrm>
          <a:prstGeom prst="rect">
            <a:avLst/>
          </a:prstGeom>
          <a:noFill/>
          <a:ln>
            <a:noFill/>
          </a:ln>
        </p:spPr>
      </p:pic>
      <p:pic>
        <p:nvPicPr>
          <p:cNvPr id="77" name="Google Shape;77;p1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099200" y="1758825"/>
            <a:ext cx="1625850" cy="1625850"/>
          </a:xfrm>
          <a:prstGeom prst="rect">
            <a:avLst/>
          </a:prstGeom>
          <a:noFill/>
          <a:ln>
            <a:noFill/>
          </a:ln>
        </p:spPr>
      </p:pic>
      <p:pic>
        <p:nvPicPr>
          <p:cNvPr id="78" name="Google Shape;78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934200" y="2653525"/>
            <a:ext cx="1625850" cy="162585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79" name="Google Shape;79;p16"/>
          <p:cNvCxnSpPr>
            <a:stCxn id="75" idx="3"/>
            <a:endCxn id="77" idx="1"/>
          </p:cNvCxnSpPr>
          <p:nvPr/>
        </p:nvCxnSpPr>
        <p:spPr>
          <a:xfrm>
            <a:off x="1778250" y="2571750"/>
            <a:ext cx="2321100" cy="0"/>
          </a:xfrm>
          <a:prstGeom prst="straightConnector1">
            <a:avLst/>
          </a:prstGeom>
          <a:noFill/>
          <a:ln cap="flat" cmpd="sng" w="76200">
            <a:solidFill>
              <a:srgbClr val="FF0000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80" name="Google Shape;80;p16"/>
          <p:cNvSpPr txBox="1"/>
          <p:nvPr/>
        </p:nvSpPr>
        <p:spPr>
          <a:xfrm>
            <a:off x="1900750" y="1878625"/>
            <a:ext cx="17565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3F3F3"/>
                </a:solidFill>
              </a:rPr>
              <a:t>INSERT/UPDATE/CREATE</a:t>
            </a:r>
            <a:endParaRPr>
              <a:solidFill>
                <a:srgbClr val="F3F3F3"/>
              </a:solidFill>
            </a:endParaRPr>
          </a:p>
        </p:txBody>
      </p:sp>
      <p:cxnSp>
        <p:nvCxnSpPr>
          <p:cNvPr id="81" name="Google Shape;81;p16"/>
          <p:cNvCxnSpPr>
            <a:stCxn id="77" idx="3"/>
          </p:cNvCxnSpPr>
          <p:nvPr/>
        </p:nvCxnSpPr>
        <p:spPr>
          <a:xfrm flipH="1" rot="10800000">
            <a:off x="5725050" y="1646250"/>
            <a:ext cx="1335000" cy="925500"/>
          </a:xfrm>
          <a:prstGeom prst="straightConnector1">
            <a:avLst/>
          </a:prstGeom>
          <a:noFill/>
          <a:ln cap="flat" cmpd="sng" w="76200">
            <a:solidFill>
              <a:srgbClr val="FF0000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82" name="Google Shape;82;p16"/>
          <p:cNvCxnSpPr>
            <a:stCxn id="77" idx="3"/>
            <a:endCxn id="78" idx="1"/>
          </p:cNvCxnSpPr>
          <p:nvPr/>
        </p:nvCxnSpPr>
        <p:spPr>
          <a:xfrm>
            <a:off x="5725050" y="2571750"/>
            <a:ext cx="1209300" cy="894600"/>
          </a:xfrm>
          <a:prstGeom prst="straightConnector1">
            <a:avLst/>
          </a:prstGeom>
          <a:noFill/>
          <a:ln cap="flat" cmpd="sng" w="76200">
            <a:solidFill>
              <a:srgbClr val="FF0000"/>
            </a:solidFill>
            <a:prstDash val="solid"/>
            <a:round/>
            <a:headEnd len="med" w="med" type="none"/>
            <a:tailEnd len="med" w="med" type="triangle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Master/Backup Replication</a:t>
            </a:r>
            <a:endParaRPr/>
          </a:p>
        </p:txBody>
      </p:sp>
      <p:pic>
        <p:nvPicPr>
          <p:cNvPr id="88" name="Google Shape;88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758825"/>
            <a:ext cx="1625850" cy="1625850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934200" y="704275"/>
            <a:ext cx="1625850" cy="1625850"/>
          </a:xfrm>
          <a:prstGeom prst="rect">
            <a:avLst/>
          </a:prstGeom>
          <a:noFill/>
          <a:ln>
            <a:noFill/>
          </a:ln>
        </p:spPr>
      </p:pic>
      <p:pic>
        <p:nvPicPr>
          <p:cNvPr id="90" name="Google Shape;90;p17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099200" y="1758825"/>
            <a:ext cx="1625850" cy="1625850"/>
          </a:xfrm>
          <a:prstGeom prst="rect">
            <a:avLst/>
          </a:prstGeom>
          <a:noFill/>
          <a:ln>
            <a:noFill/>
          </a:ln>
        </p:spPr>
      </p:pic>
      <p:pic>
        <p:nvPicPr>
          <p:cNvPr id="91" name="Google Shape;91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934200" y="2653525"/>
            <a:ext cx="1625850" cy="162585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92" name="Google Shape;92;p17"/>
          <p:cNvCxnSpPr>
            <a:stCxn id="88" idx="3"/>
            <a:endCxn id="90" idx="1"/>
          </p:cNvCxnSpPr>
          <p:nvPr/>
        </p:nvCxnSpPr>
        <p:spPr>
          <a:xfrm>
            <a:off x="1778250" y="2571750"/>
            <a:ext cx="2321100" cy="0"/>
          </a:xfrm>
          <a:prstGeom prst="straightConnector1">
            <a:avLst/>
          </a:prstGeom>
          <a:noFill/>
          <a:ln cap="flat" cmpd="sng" w="76200">
            <a:solidFill>
              <a:srgbClr val="FFFFFF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93" name="Google Shape;93;p17"/>
          <p:cNvSpPr txBox="1"/>
          <p:nvPr/>
        </p:nvSpPr>
        <p:spPr>
          <a:xfrm>
            <a:off x="1860825" y="2064950"/>
            <a:ext cx="1756500" cy="358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3F3F3"/>
                </a:solidFill>
              </a:rPr>
              <a:t>SELECT</a:t>
            </a:r>
            <a:endParaRPr>
              <a:solidFill>
                <a:srgbClr val="F3F3F3"/>
              </a:solidFill>
            </a:endParaRPr>
          </a:p>
        </p:txBody>
      </p:sp>
      <p:pic>
        <p:nvPicPr>
          <p:cNvPr id="94" name="Google Shape;94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484150" y="3681475"/>
            <a:ext cx="1625850" cy="162585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95" name="Google Shape;95;p17"/>
          <p:cNvCxnSpPr>
            <a:stCxn id="94" idx="3"/>
            <a:endCxn id="91" idx="1"/>
          </p:cNvCxnSpPr>
          <p:nvPr/>
        </p:nvCxnSpPr>
        <p:spPr>
          <a:xfrm flipH="1" rot="10800000">
            <a:off x="6110000" y="3466600"/>
            <a:ext cx="824100" cy="1027800"/>
          </a:xfrm>
          <a:prstGeom prst="straightConnector1">
            <a:avLst/>
          </a:prstGeom>
          <a:noFill/>
          <a:ln cap="flat" cmpd="sng" w="76200">
            <a:solidFill>
              <a:srgbClr val="FFFFFF"/>
            </a:solidFill>
            <a:prstDash val="solid"/>
            <a:round/>
            <a:headEnd len="med" w="med" type="none"/>
            <a:tailEnd len="med" w="med" type="triangle"/>
          </a:ln>
        </p:spPr>
      </p:cxnSp>
      <p:pic>
        <p:nvPicPr>
          <p:cNvPr id="96" name="Google Shape;96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497450" y="55450"/>
            <a:ext cx="1625850" cy="162585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97" name="Google Shape;97;p17"/>
          <p:cNvCxnSpPr>
            <a:stCxn id="96" idx="3"/>
          </p:cNvCxnSpPr>
          <p:nvPr/>
        </p:nvCxnSpPr>
        <p:spPr>
          <a:xfrm>
            <a:off x="6123300" y="868375"/>
            <a:ext cx="731700" cy="929400"/>
          </a:xfrm>
          <a:prstGeom prst="straightConnector1">
            <a:avLst/>
          </a:prstGeom>
          <a:noFill/>
          <a:ln cap="flat" cmpd="sng" w="76200">
            <a:solidFill>
              <a:srgbClr val="FFFFFF"/>
            </a:solidFill>
            <a:prstDash val="solid"/>
            <a:round/>
            <a:headEnd len="med" w="med" type="none"/>
            <a:tailEnd len="med" w="med" type="triangle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Multi-Master Replication</a:t>
            </a:r>
            <a:endParaRPr/>
          </a:p>
        </p:txBody>
      </p:sp>
      <p:sp>
        <p:nvSpPr>
          <p:cNvPr id="103" name="Google Shape;103;p18"/>
          <p:cNvSpPr txBox="1"/>
          <p:nvPr>
            <p:ph idx="1" type="body"/>
          </p:nvPr>
        </p:nvSpPr>
        <p:spPr>
          <a:xfrm>
            <a:off x="311700" y="1152475"/>
            <a:ext cx="8520600" cy="3542700"/>
          </a:xfrm>
          <a:prstGeom prst="rect">
            <a:avLst/>
          </a:prstGeom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Multiple</a:t>
            </a:r>
            <a:r>
              <a:rPr lang="en" sz="2400"/>
              <a:t> Master/Leader node that accepts writes/ddls</a:t>
            </a:r>
            <a:endParaRPr sz="2400"/>
          </a:p>
          <a:p>
            <a:pPr indent="-3810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One or more backup/follower nodes that receive those writes from the masters</a:t>
            </a:r>
            <a:endParaRPr sz="2400"/>
          </a:p>
          <a:p>
            <a:pPr indent="-3810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Need to resolves conflict</a:t>
            </a:r>
            <a:endParaRPr sz="24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Synchronous vs Asynchronous Replication</a:t>
            </a:r>
            <a:endParaRPr/>
          </a:p>
        </p:txBody>
      </p:sp>
      <p:sp>
        <p:nvSpPr>
          <p:cNvPr id="109" name="Google Shape;109;p19"/>
          <p:cNvSpPr txBox="1"/>
          <p:nvPr>
            <p:ph idx="1" type="body"/>
          </p:nvPr>
        </p:nvSpPr>
        <p:spPr>
          <a:xfrm>
            <a:off x="311700" y="1072625"/>
            <a:ext cx="8520600" cy="3990900"/>
          </a:xfrm>
          <a:prstGeom prst="rect">
            <a:avLst/>
          </a:prstGeom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Synchronous Replication, </a:t>
            </a:r>
            <a:r>
              <a:rPr lang="en" sz="2400"/>
              <a:t>A write transaction to the master will be blocked until it is written to the backup/standby nodes</a:t>
            </a:r>
            <a:endParaRPr sz="2400"/>
          </a:p>
          <a:p>
            <a:pPr indent="-3810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" sz="2400"/>
              <a:t>First 2, First 1 or Any </a:t>
            </a:r>
            <a:endParaRPr sz="2400"/>
          </a:p>
          <a:p>
            <a:pPr indent="-3810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A</a:t>
            </a:r>
            <a:r>
              <a:rPr lang="en" sz="2400"/>
              <a:t>Synchronous Rep, A write transaction is considered successful if it written to the master, then asynchronously the writes are applied to backup nodes </a:t>
            </a:r>
            <a:endParaRPr sz="24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Demo - </a:t>
            </a:r>
            <a:r>
              <a:rPr lang="en"/>
              <a:t>Example with Postgres 13 </a:t>
            </a:r>
            <a:endParaRPr/>
          </a:p>
        </p:txBody>
      </p:sp>
      <p:sp>
        <p:nvSpPr>
          <p:cNvPr id="115" name="Google Shape;115;p20"/>
          <p:cNvSpPr txBox="1"/>
          <p:nvPr>
            <p:ph idx="1" type="body"/>
          </p:nvPr>
        </p:nvSpPr>
        <p:spPr>
          <a:xfrm>
            <a:off x="311700" y="1152475"/>
            <a:ext cx="8520600" cy="3157800"/>
          </a:xfrm>
          <a:prstGeom prst="rect">
            <a:avLst/>
          </a:prstGeom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Spin up two postgres instance with docker</a:t>
            </a:r>
            <a:endParaRPr sz="2400"/>
          </a:p>
          <a:p>
            <a:pPr indent="-3810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Make one master another one standby </a:t>
            </a:r>
            <a:endParaRPr sz="2400"/>
          </a:p>
          <a:p>
            <a:pPr indent="-3810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Connect standby to master</a:t>
            </a:r>
            <a:endParaRPr sz="2400"/>
          </a:p>
          <a:p>
            <a:pPr indent="-3810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Make master aware of the standby</a:t>
            </a:r>
            <a:endParaRPr sz="24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Pros &amp; Cons</a:t>
            </a:r>
            <a:r>
              <a:rPr lang="en"/>
              <a:t> of Replication</a:t>
            </a:r>
            <a:endParaRPr/>
          </a:p>
        </p:txBody>
      </p:sp>
      <p:sp>
        <p:nvSpPr>
          <p:cNvPr id="121" name="Google Shape;121;p21"/>
          <p:cNvSpPr txBox="1"/>
          <p:nvPr>
            <p:ph idx="1" type="body"/>
          </p:nvPr>
        </p:nvSpPr>
        <p:spPr>
          <a:xfrm>
            <a:off x="311700" y="1095750"/>
            <a:ext cx="8520600" cy="3901500"/>
          </a:xfrm>
          <a:prstGeom prst="rect">
            <a:avLst/>
          </a:prstGeom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Pros</a:t>
            </a:r>
            <a:endParaRPr sz="2400"/>
          </a:p>
          <a:p>
            <a:pPr indent="-3810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" sz="2400"/>
              <a:t>Horizontal</a:t>
            </a:r>
            <a:r>
              <a:rPr lang="en" sz="2400"/>
              <a:t> Scaling</a:t>
            </a:r>
            <a:endParaRPr sz="2400"/>
          </a:p>
          <a:p>
            <a:pPr indent="-3810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" sz="2400"/>
              <a:t>Region based queries - DB per region</a:t>
            </a:r>
            <a:endParaRPr sz="2400"/>
          </a:p>
          <a:p>
            <a:pPr indent="-3810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Cons</a:t>
            </a:r>
            <a:endParaRPr sz="2400"/>
          </a:p>
          <a:p>
            <a:pPr indent="-3810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" sz="2400"/>
              <a:t>Eventual Consistency</a:t>
            </a:r>
            <a:endParaRPr sz="2400"/>
          </a:p>
          <a:p>
            <a:pPr indent="-3810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" sz="2400"/>
              <a:t>Slow Writes (synchronous)  </a:t>
            </a:r>
            <a:endParaRPr sz="2400"/>
          </a:p>
          <a:p>
            <a:pPr indent="-3810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" sz="2400"/>
              <a:t>Complex to Implement (multi-master)</a:t>
            </a:r>
            <a:endParaRPr sz="240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Dark">
  <a:themeElements>
    <a:clrScheme name="Simple Dark">
      <a:dk1>
        <a:srgbClr val="FFFFFF"/>
      </a:dk1>
      <a:lt1>
        <a:srgbClr val="212121"/>
      </a:lt1>
      <a:dk2>
        <a:srgbClr val="303030"/>
      </a:dk2>
      <a:lt2>
        <a:srgbClr val="ADADAD"/>
      </a:lt2>
      <a:accent1>
        <a:srgbClr val="009688"/>
      </a:accent1>
      <a:accent2>
        <a:srgbClr val="EEEEEE"/>
      </a:accent2>
      <a:accent3>
        <a:srgbClr val="78909C"/>
      </a:accent3>
      <a:accent4>
        <a:srgbClr val="FFAB40"/>
      </a:accent4>
      <a:accent5>
        <a:srgbClr val="4DD0E1"/>
      </a:accent5>
      <a:accent6>
        <a:srgbClr val="EEFF41"/>
      </a:accent6>
      <a:hlink>
        <a:srgbClr val="4DD0E1"/>
      </a:hlink>
      <a:folHlink>
        <a:srgbClr val="4DD0E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