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fntdata" ContentType="application/x-fontdata"/>
  <Default Extension="png" ContentType="image/png"/>
  <Default Extension="rels" ContentType="application/vnd.openxmlformats-package.relationships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Id1" 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trictFirstAndLastChars="0" embedTrueTypeFonts="1" saveSubsetFonts="1" autoCompressPictures="0">
  <p:sldMasterIdLst>
    <p:sldMasterId id="2147483652" r:id="rId4"/>
  </p:sldMasterIdLst>
  <p:notesMasterIdLst>
    <p:notesMasterId r:id="rId5"/>
  </p:notesMasterIdLst>
  <p:sldIdLst>
    <p:sldId id="256" r:id="rId6"/>
  </p:sldIdLst>
  <p:sldSz cx="9144000" cy="5143500"/>
  <p:notesSz cx="6858000" cy="9144000"/>
  <p:embeddedFontLst>
    <p:embeddedFont>
      <p:font typeface="Roboto Mono Medium"/>
      <p:regular r:id="rId7"/>
      <p:bold r:id="rId8"/>
      <p:italic r:id="rId9"/>
      <p:boldItalic r:id="rId10"/>
    </p:embeddedFont>
    <p:embeddedFont>
      <p:font typeface="Roboto Mono SemiBold"/>
      <p:regular r:id="rId11"/>
      <p:bold r:id="rId12"/>
      <p:italic r:id="rId13"/>
      <p:boldItalic r:id="rId14"/>
    </p:embeddedFont>
    <p:embeddedFont>
      <p:font typeface="Roboto Mono"/>
      <p:regular r:id="rId15"/>
      <p:bold r:id="rId16"/>
      <p:italic r:id="rId17"/>
      <p:boldItalic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font" Target="/ppt/fonts/RobotoMonoSemiBold-regular.fntdata" Id="rId11" /><Relationship Type="http://schemas.openxmlformats.org/officeDocument/2006/relationships/font" Target="/ppt/fonts/RobotoMonoMedium-boldItalic.fntdata" Id="rId10" /><Relationship Type="http://schemas.openxmlformats.org/officeDocument/2006/relationships/font" Target="/ppt/fonts/RobotoMonoSemiBold-italic.fntdata" Id="rId13" /><Relationship Type="http://schemas.openxmlformats.org/officeDocument/2006/relationships/font" Target="/ppt/fonts/RobotoMonoSemiBold-bold.fntdata" Id="rId12" /><Relationship Type="http://schemas.openxmlformats.org/officeDocument/2006/relationships/theme" Target="/ppt/theme/theme1.xml" Id="rId1" /><Relationship Type="http://schemas.openxmlformats.org/officeDocument/2006/relationships/viewProps" Target="/ppt/viewProps.xml" Id="rId2" /><Relationship Type="http://schemas.openxmlformats.org/officeDocument/2006/relationships/presProps" Target="/ppt/presProps.xml" Id="rId3" /><Relationship Type="http://schemas.openxmlformats.org/officeDocument/2006/relationships/slideMaster" Target="/ppt/slideMasters/slideMaster1.xml" Id="rId4" /><Relationship Type="http://schemas.openxmlformats.org/officeDocument/2006/relationships/font" Target="/ppt/fonts/RobotoMonoMedium-italic.fntdata" Id="rId9" /><Relationship Type="http://schemas.openxmlformats.org/officeDocument/2006/relationships/font" Target="/ppt/fonts/RobotoMono-regular.fntdata" Id="rId15" /><Relationship Type="http://schemas.openxmlformats.org/officeDocument/2006/relationships/font" Target="/ppt/fonts/RobotoMonoSemiBold-boldItalic.fntdata" Id="rId14" /><Relationship Type="http://schemas.openxmlformats.org/officeDocument/2006/relationships/font" Target="/ppt/fonts/RobotoMono-italic.fntdata" Id="rId17" /><Relationship Type="http://schemas.openxmlformats.org/officeDocument/2006/relationships/font" Target="/ppt/fonts/RobotoMono-bold.fntdata" Id="rId16" /><Relationship Type="http://schemas.openxmlformats.org/officeDocument/2006/relationships/notesMaster" Target="/ppt/notesMasters/notesMaster1.xml" Id="rId5" /><Relationship Type="http://schemas.openxmlformats.org/officeDocument/2006/relationships/slide" Target="/ppt/slides/slide1.xml" Id="rId6" /><Relationship Type="http://schemas.openxmlformats.org/officeDocument/2006/relationships/font" Target="/ppt/fonts/RobotoMono-boldItalic.fntdata" Id="rId18" /><Relationship Type="http://schemas.openxmlformats.org/officeDocument/2006/relationships/font" Target="/ppt/fonts/RobotoMonoMedium-regular.fntdata" Id="rId7" /><Relationship Type="http://schemas.openxmlformats.org/officeDocument/2006/relationships/font" Target="/ppt/fonts/RobotoMonoMedium-bold.fntdata" Id="rId8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theme/theme2.xml" Id="rId1" 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notesMaster" Target="/ppt/notesMasters/notesMaster1.xml" Id="rId1" 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" name="Google Shape;27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/Relationship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/Relationships>
</file>

<file path=ppt/slideLayouts/_rels/slideLayout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/Relationships>
</file>

<file path=ppt/slideLayouts/_rels/slideLayout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Font typeface="Roboto Mono SemiBold"/>
              <a:buNone/>
              <a:defRPr sz="5200">
                <a:latin typeface="Roboto Mono SemiBold"/>
                <a:ea typeface="Roboto Mono SemiBold"/>
                <a:cs typeface="Roboto Mono SemiBold"/>
                <a:sym typeface="Roboto Mono SemiBold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Font typeface="Roboto Mono SemiBold"/>
              <a:buNone/>
              <a:defRPr sz="5200">
                <a:latin typeface="Roboto Mono SemiBold"/>
                <a:ea typeface="Roboto Mono SemiBold"/>
                <a:cs typeface="Roboto Mono SemiBold"/>
                <a:sym typeface="Roboto Mono SemiBold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Font typeface="Roboto Mono SemiBold"/>
              <a:buNone/>
              <a:defRPr sz="5200">
                <a:latin typeface="Roboto Mono SemiBold"/>
                <a:ea typeface="Roboto Mono SemiBold"/>
                <a:cs typeface="Roboto Mono SemiBold"/>
                <a:sym typeface="Roboto Mono SemiBold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Font typeface="Roboto Mono SemiBold"/>
              <a:buNone/>
              <a:defRPr sz="5200">
                <a:latin typeface="Roboto Mono SemiBold"/>
                <a:ea typeface="Roboto Mono SemiBold"/>
                <a:cs typeface="Roboto Mono SemiBold"/>
                <a:sym typeface="Roboto Mono SemiBold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Font typeface="Roboto Mono SemiBold"/>
              <a:buNone/>
              <a:defRPr sz="5200">
                <a:latin typeface="Roboto Mono SemiBold"/>
                <a:ea typeface="Roboto Mono SemiBold"/>
                <a:cs typeface="Roboto Mono SemiBold"/>
                <a:sym typeface="Roboto Mono SemiBold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Font typeface="Roboto Mono SemiBold"/>
              <a:buNone/>
              <a:defRPr sz="5200">
                <a:latin typeface="Roboto Mono SemiBold"/>
                <a:ea typeface="Roboto Mono SemiBold"/>
                <a:cs typeface="Roboto Mono SemiBold"/>
                <a:sym typeface="Roboto Mono SemiBold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Font typeface="Roboto Mono SemiBold"/>
              <a:buNone/>
              <a:defRPr sz="5200">
                <a:latin typeface="Roboto Mono SemiBold"/>
                <a:ea typeface="Roboto Mono SemiBold"/>
                <a:cs typeface="Roboto Mono SemiBold"/>
                <a:sym typeface="Roboto Mono SemiBold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Font typeface="Roboto Mono SemiBold"/>
              <a:buNone/>
              <a:defRPr sz="5200">
                <a:latin typeface="Roboto Mono SemiBold"/>
                <a:ea typeface="Roboto Mono SemiBold"/>
                <a:cs typeface="Roboto Mono SemiBold"/>
                <a:sym typeface="Roboto Mono SemiBold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Font typeface="Roboto Mono SemiBold"/>
              <a:buNone/>
              <a:defRPr sz="5200">
                <a:latin typeface="Roboto Mono SemiBold"/>
                <a:ea typeface="Roboto Mono SemiBold"/>
                <a:cs typeface="Roboto Mono SemiBold"/>
                <a:sym typeface="Roboto Mono SemiBold"/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534733" y="514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Font typeface="Roboto Mono Medium"/>
              <a:buNone/>
              <a:defRPr sz="3600">
                <a:latin typeface="Roboto Mono Medium"/>
                <a:ea typeface="Roboto Mono Medium"/>
                <a:cs typeface="Roboto Mono Medium"/>
                <a:sym typeface="Roboto Mono Medium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8534733" y="514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Font typeface="Roboto Mono Medium"/>
              <a:buNone/>
              <a:defRPr>
                <a:latin typeface="Roboto Mono Medium"/>
                <a:ea typeface="Roboto Mono Medium"/>
                <a:cs typeface="Roboto Mono Medium"/>
                <a:sym typeface="Roboto Mono Mediu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Font typeface="Roboto Mono"/>
              <a:buChar char="●"/>
              <a:defRPr>
                <a:latin typeface="Roboto Mono"/>
                <a:ea typeface="Roboto Mono"/>
                <a:cs typeface="Roboto Mono"/>
                <a:sym typeface="Roboto Mono"/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○"/>
              <a:defRPr>
                <a:latin typeface="Roboto Mono"/>
                <a:ea typeface="Roboto Mono"/>
                <a:cs typeface="Roboto Mono"/>
                <a:sym typeface="Roboto Mono"/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■"/>
              <a:defRPr>
                <a:latin typeface="Roboto Mono"/>
                <a:ea typeface="Roboto Mono"/>
                <a:cs typeface="Roboto Mono"/>
                <a:sym typeface="Roboto Mono"/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●"/>
              <a:defRPr>
                <a:latin typeface="Roboto Mono"/>
                <a:ea typeface="Roboto Mono"/>
                <a:cs typeface="Roboto Mono"/>
                <a:sym typeface="Roboto Mono"/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○"/>
              <a:defRPr>
                <a:latin typeface="Roboto Mono"/>
                <a:ea typeface="Roboto Mono"/>
                <a:cs typeface="Roboto Mono"/>
                <a:sym typeface="Roboto Mono"/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■"/>
              <a:defRPr>
                <a:latin typeface="Roboto Mono"/>
                <a:ea typeface="Roboto Mono"/>
                <a:cs typeface="Roboto Mono"/>
                <a:sym typeface="Roboto Mono"/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●"/>
              <a:defRPr>
                <a:latin typeface="Roboto Mono"/>
                <a:ea typeface="Roboto Mono"/>
                <a:cs typeface="Roboto Mono"/>
                <a:sym typeface="Roboto Mono"/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○"/>
              <a:defRPr>
                <a:latin typeface="Roboto Mono"/>
                <a:ea typeface="Roboto Mono"/>
                <a:cs typeface="Roboto Mono"/>
                <a:sym typeface="Roboto Mono"/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■"/>
              <a:defRPr>
                <a:latin typeface="Roboto Mono"/>
                <a:ea typeface="Roboto Mono"/>
                <a:cs typeface="Roboto Mono"/>
                <a:sym typeface="Roboto Mono"/>
              </a:defRPr>
            </a:lvl9pPr>
          </a:lstStyle>
          <a:p/>
        </p:txBody>
      </p:sp>
      <p:sp>
        <p:nvSpPr>
          <p:cNvPr id="21" name="Google Shape;21;p4"/>
          <p:cNvSpPr txBox="1"/>
          <p:nvPr>
            <p:ph idx="12" type="sldNum"/>
          </p:nvPr>
        </p:nvSpPr>
        <p:spPr>
          <a:xfrm>
            <a:off x="8534733" y="514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seño personalizado 1">
  <p:cSld name="CUSTOM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 Mono"/>
                <a:ea typeface="Roboto Mono"/>
                <a:cs typeface="Roboto Mono"/>
                <a:sym typeface="Roboto Mon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 Mono"/>
                <a:ea typeface="Roboto Mono"/>
                <a:cs typeface="Roboto Mono"/>
                <a:sym typeface="Roboto Mon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 Mono"/>
                <a:ea typeface="Roboto Mono"/>
                <a:cs typeface="Roboto Mono"/>
                <a:sym typeface="Roboto Mon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 Mono"/>
                <a:ea typeface="Roboto Mono"/>
                <a:cs typeface="Roboto Mono"/>
                <a:sym typeface="Roboto Mon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 Mono"/>
                <a:ea typeface="Roboto Mono"/>
                <a:cs typeface="Roboto Mono"/>
                <a:sym typeface="Roboto Mon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 Mono"/>
                <a:ea typeface="Roboto Mono"/>
                <a:cs typeface="Roboto Mono"/>
                <a:sym typeface="Roboto Mon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 Mono"/>
                <a:ea typeface="Roboto Mono"/>
                <a:cs typeface="Roboto Mono"/>
                <a:sym typeface="Roboto Mon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 Mono"/>
                <a:ea typeface="Roboto Mono"/>
                <a:cs typeface="Roboto Mono"/>
                <a:sym typeface="Roboto Mon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 Mono"/>
                <a:ea typeface="Roboto Mono"/>
                <a:cs typeface="Roboto Mono"/>
                <a:sym typeface="Roboto Mono"/>
              </a:defRPr>
            </a:lvl9pPr>
          </a:lstStyle>
          <a:p/>
        </p:txBody>
      </p:sp>
      <p:sp>
        <p:nvSpPr>
          <p:cNvPr id="24" name="Google Shape;24;p5"/>
          <p:cNvSpPr txBox="1"/>
          <p:nvPr/>
        </p:nvSpPr>
        <p:spPr>
          <a:xfrm>
            <a:off x="539525" y="1654550"/>
            <a:ext cx="80121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Lalalalalalalala</a:t>
            </a:r>
            <a:endParaRPr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</p:spTree>
  </p:cSld>
  <p:clrMapOvr>
    <a:masterClrMapping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image" Target="/ppt/media/image2.png" Id="rId1" /><Relationship Type="http://schemas.openxmlformats.org/officeDocument/2006/relationships/image" Target="/ppt/media/image3.png" Id="rId2" /><Relationship Type="http://schemas.openxmlformats.org/officeDocument/2006/relationships/slideLayout" Target="/ppt/slideLayouts/slideLayout1.xml" Id="rId3" /><Relationship Type="http://schemas.openxmlformats.org/officeDocument/2006/relationships/slideLayout" Target="/ppt/slideLayouts/slideLayout2.xml" Id="rId4" /><Relationship Type="http://schemas.openxmlformats.org/officeDocument/2006/relationships/slideLayout" Target="/ppt/slideLayouts/slideLayout3.xml" Id="rId5" /><Relationship Type="http://schemas.openxmlformats.org/officeDocument/2006/relationships/slideLayout" Target="/ppt/slideLayouts/slideLayout4.xml" Id="rId6" /><Relationship Type="http://schemas.openxmlformats.org/officeDocument/2006/relationships/theme" Target="/ppt/theme/theme1.xml" Id="rId7" 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dark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Roboto Mono Medium"/>
              <a:buNone/>
              <a:defRPr sz="2800">
                <a:solidFill>
                  <a:schemeClr val="dk1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Mono"/>
              <a:buChar char="●"/>
              <a:defRPr sz="18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 Mono"/>
              <a:buChar char="○"/>
              <a:defRPr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 Mono"/>
              <a:buChar char="■"/>
              <a:defRPr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 Mono"/>
              <a:buChar char="●"/>
              <a:defRPr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 Mono"/>
              <a:buChar char="○"/>
              <a:defRPr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 Mono"/>
              <a:buChar char="■"/>
              <a:defRPr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 Mono"/>
              <a:buChar char="●"/>
              <a:defRPr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 Mono"/>
              <a:buChar char="○"/>
              <a:defRPr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 Mono"/>
              <a:buChar char="■"/>
              <a:defRPr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534733" y="514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2"/>
                </a:solidFill>
              </a:defRPr>
            </a:lvl1pPr>
            <a:lvl2pPr lvl="1" algn="r">
              <a:buNone/>
              <a:defRPr sz="1000">
                <a:solidFill>
                  <a:schemeClr val="lt2"/>
                </a:solidFill>
              </a:defRPr>
            </a:lvl2pPr>
            <a:lvl3pPr lvl="2" algn="r">
              <a:buNone/>
              <a:defRPr sz="1000">
                <a:solidFill>
                  <a:schemeClr val="lt2"/>
                </a:solidFill>
              </a:defRPr>
            </a:lvl3pPr>
            <a:lvl4pPr lvl="3" algn="r">
              <a:buNone/>
              <a:defRPr sz="1000">
                <a:solidFill>
                  <a:schemeClr val="lt2"/>
                </a:solidFill>
              </a:defRPr>
            </a:lvl4pPr>
            <a:lvl5pPr lvl="4" algn="r">
              <a:buNone/>
              <a:defRPr sz="1000">
                <a:solidFill>
                  <a:schemeClr val="lt2"/>
                </a:solidFill>
              </a:defRPr>
            </a:lvl5pPr>
            <a:lvl6pPr lvl="5" algn="r">
              <a:buNone/>
              <a:defRPr sz="1000">
                <a:solidFill>
                  <a:schemeClr val="lt2"/>
                </a:solidFill>
              </a:defRPr>
            </a:lvl6pPr>
            <a:lvl7pPr lvl="6" algn="r">
              <a:buNone/>
              <a:defRPr sz="1000">
                <a:solidFill>
                  <a:schemeClr val="lt2"/>
                </a:solidFill>
              </a:defRPr>
            </a:lvl7pPr>
            <a:lvl8pPr lvl="7" algn="r">
              <a:buNone/>
              <a:defRPr sz="1000">
                <a:solidFill>
                  <a:schemeClr val="lt2"/>
                </a:solidFill>
              </a:defRPr>
            </a:lvl8pPr>
            <a:lvl9pPr lvl="8" algn="r">
              <a:buNone/>
              <a:defRPr sz="1000">
                <a:solidFill>
                  <a:schemeClr val="lt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  <p:pic>
        <p:nvPicPr>
          <p:cNvPr id="9" name="Google Shape;9;p1"/>
          <p:cNvPicPr preferRelativeResize="0"/>
          <p:nvPr/>
        </p:nvPicPr>
        <p:blipFill>
          <a:blip r:embed="rId1">
            <a:alphaModFix/>
          </a:blip>
          <a:stretch>
            <a:fillRect/>
          </a:stretch>
        </p:blipFill>
        <p:spPr>
          <a:xfrm>
            <a:off x="8033125" y="4032625"/>
            <a:ext cx="1110876" cy="111087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Google Shape;10;p1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4084300"/>
            <a:ext cx="1007524" cy="1007524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3"/>
    <p:sldLayoutId id="2147483649" r:id="rId4"/>
    <p:sldLayoutId id="2147483650" r:id="rId5"/>
    <p:sldLayoutId id="2147483651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Relationship Type="http://schemas.openxmlformats.org/officeDocument/2006/relationships/notesSlide" Target="/ppt/notesSlides/notesSlide1.xml" Id="rId2" /><Relationship Type="http://schemas.openxmlformats.org/officeDocument/2006/relationships/image" Target="/ppt/media/image2.png" Id="rId3" /></Relationships>
</file>

<file path=ppt/slides/slide1.xml><?xml version="1.0" encoding="utf-8"?>
<p:sld xmlns:a16="http://schemas.microsoft.com/office/drawing/2014/main"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>
            <p:ph type="ctrTitle"/>
          </p:nvPr>
        </p:nvSpPr>
        <p:spPr>
          <a:xfrm>
            <a:off x="4071250" y="1003625"/>
            <a:ext cx="4728900" cy="169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sz="468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s" sz="4680"/>
              <a:t>Exploitation of AWS services</a:t>
            </a:r>
            <a:endParaRPr sz="4680"/>
          </a:p>
        </p:txBody>
      </p:sp>
      <p:pic>
        <p:nvPicPr>
          <p:cNvPr id="30" name="Google Shape;30;p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155150" y="458550"/>
            <a:ext cx="4226401" cy="4226401"/>
          </a:xfrm>
          <a:prstGeom prst="rect">
            <a:avLst/>
          </a:prstGeom>
          <a:noFill/>
          <a:ln>
            <a:noFill/>
          </a:ln>
        </p:spPr>
      </p:pic>
      <p:sp>
        <p:nvSpPr>
          <p:cNvPr id="31" name="Google Shape;31;p6"/>
          <p:cNvSpPr txBox="1"/>
          <p:nvPr>
            <p:ph type="ctrTitle"/>
          </p:nvPr>
        </p:nvSpPr>
        <p:spPr>
          <a:xfrm>
            <a:off x="3598350" y="1912975"/>
            <a:ext cx="5462400" cy="169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sz="3780">
              <a:solidFill>
                <a:srgbClr val="72110C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s" sz="2670">
                <a:solidFill>
                  <a:srgbClr val="72110C"/>
                </a:solidFill>
              </a:rPr>
              <a:t>HackTricks Training</a:t>
            </a:r>
            <a:endParaRPr sz="2670">
              <a:solidFill>
                <a:srgbClr val="72110C"/>
              </a:solidFill>
            </a:endParaRPr>
          </a:p>
        </p:txBody>
      </p:sp>
      <p:sp xmlns:a="http://schemas.openxmlformats.org/drawingml/2006/main" xmlns:p="http://schemas.openxmlformats.org/presentationml/2006/main">
        <p:nvSpPr>
          <p:cNvPr id="32" name="Rectangle">
            <a:extLst>
              <a:ext uri="{FF2B5EF4-FFF2-40B4-BE49-F238E27FC236}">
                <a16:creationId xmlns:a16="http://schemas.microsoft.com/office/drawing/2014/main" id="{A0C957D4-E4F1-4D51-EC0C-C161461E948E}"/>
              </a:ext>
            </a:extLst>
          </p:cNvPr>
          <p:cNvSpPr/>
          <p:nvPr/>
        </p:nvSpPr>
        <p:spPr>
          <a:xfrm rot="0">
            <a:off x="2066925" y="2276475"/>
            <a:ext cx="6324600" cy="571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2900" b="1" dirty="0">
                <a:solidFill>
                  <a:srgbClr val="f01316">
                    <a:alpha val="40000"/>
                  </a:srgbClr>
                </a:solidFill>
              </a:rPr>
              <a:t>https://t.me/CyberFreeCourses</a:t>
            </a: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Dark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