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5143500"/>
  <p:notesSz cx="6858000" cy="9144000"/>
  <p:embeddedFontLst>
    <p:embeddedFont>
      <p:font typeface="Roboto Mono Medium"/>
      <p:regular r:id="rId12"/>
      <p:bold r:id="rId13"/>
      <p:italic r:id="rId14"/>
      <p:boldItalic r:id="rId15"/>
    </p:embeddedFont>
    <p:embeddedFont>
      <p:font typeface="Roboto Mono SemiBold"/>
      <p:regular r:id="rId16"/>
      <p:bold r:id="rId17"/>
      <p:italic r:id="rId18"/>
      <p:boldItalic r:id="rId19"/>
    </p:embeddedFont>
    <p:embeddedFont>
      <p:font typeface="Raleway ExtraBold"/>
      <p:bold r:id="rId20"/>
      <p:boldItalic r:id="rId21"/>
    </p:embeddedFont>
    <p:embeddedFont>
      <p:font typeface="Roboto Mono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alewayExtraBold-bold.fntdata" Id="rId20" /><Relationship Type="http://schemas.openxmlformats.org/officeDocument/2006/relationships/font" Target="/ppt/fonts/RobotoMono-regular.fntdata" Id="rId22" /><Relationship Type="http://schemas.openxmlformats.org/officeDocument/2006/relationships/font" Target="/ppt/fonts/RalewayExtraBold-boldItalic.fntdata" Id="rId21" /><Relationship Type="http://schemas.openxmlformats.org/officeDocument/2006/relationships/font" Target="/ppt/fonts/RobotoMono-italic.fntdata" Id="rId24" /><Relationship Type="http://schemas.openxmlformats.org/officeDocument/2006/relationships/font" Target="/ppt/fonts/RobotoMono-bold.fntdata" Id="rId23" /><Relationship Type="http://schemas.openxmlformats.org/officeDocument/2006/relationships/theme" Target="/ppt/theme/theme2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4.xml" Id="rId9" /><Relationship Type="http://schemas.openxmlformats.org/officeDocument/2006/relationships/font" Target="/ppt/fonts/RobotoMono-boldItalic.fntdata" Id="rId25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slide" Target="/ppt/slides/slide2.xml" Id="rId7" /><Relationship Type="http://schemas.openxmlformats.org/officeDocument/2006/relationships/slide" Target="/ppt/slides/slide3.xml" Id="rId8" /><Relationship Type="http://schemas.openxmlformats.org/officeDocument/2006/relationships/slide" Target="/ppt/slides/slide6.xml" Id="rId11" /><Relationship Type="http://schemas.openxmlformats.org/officeDocument/2006/relationships/slide" Target="/ppt/slides/slide5.xml" Id="rId10" /><Relationship Type="http://schemas.openxmlformats.org/officeDocument/2006/relationships/font" Target="/ppt/fonts/RobotoMonoMedium-bold.fntdata" Id="rId13" /><Relationship Type="http://schemas.openxmlformats.org/officeDocument/2006/relationships/font" Target="/ppt/fonts/RobotoMonoMedium-regular.fntdata" Id="rId12" /><Relationship Type="http://schemas.openxmlformats.org/officeDocument/2006/relationships/font" Target="/ppt/fonts/RobotoMonoMedium-boldItalic.fntdata" Id="rId15" /><Relationship Type="http://schemas.openxmlformats.org/officeDocument/2006/relationships/font" Target="/ppt/fonts/RobotoMonoMedium-italic.fntdata" Id="rId14" /><Relationship Type="http://schemas.openxmlformats.org/officeDocument/2006/relationships/font" Target="/ppt/fonts/RobotoMonoSemiBold-bold.fntdata" Id="rId17" /><Relationship Type="http://schemas.openxmlformats.org/officeDocument/2006/relationships/font" Target="/ppt/fonts/RobotoMonoSemiBold-regular.fntdata" Id="rId16" /><Relationship Type="http://schemas.openxmlformats.org/officeDocument/2006/relationships/font" Target="/ppt/fonts/RobotoMonoSemiBold-boldItalic.fntdata" Id="rId19" /><Relationship Type="http://schemas.openxmlformats.org/officeDocument/2006/relationships/font" Target="/ppt/fonts/RobotoMonoSemiBold-italic.fntdata" Id="rId1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59b61d73a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g259b61d73a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08038207c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208038207c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3e097522d9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3e097522d9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3f5f28af02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23f5f28af02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08038207cd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08038207c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3e097522d9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3e097522d9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Show how some injection could occur (in the terminal, no need to create a web app)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png" Id="rId1" /><Relationship Type="http://schemas.openxmlformats.org/officeDocument/2006/relationships/image" Target="/ppt/media/image4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2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1.png" Id="rI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2.xml" Id="rI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3.xml" Id="rId2" /><Relationship Type="http://schemas.openxmlformats.org/officeDocument/2006/relationships/image" Target="/ppt/media/image3.png" Id="rId4" /><Relationship Type="http://schemas.openxmlformats.org/officeDocument/2006/relationships/hyperlink" Target="https://docs.aws.amazon.com/kms/latest/developerguide/concepts.html#aws-owned-cmk" TargetMode="External" Id="rI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4.xml" Id="rI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5.xml" Id="rI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6.xml" Id="rId2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278400" y="1200175"/>
            <a:ext cx="57825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850"/>
              <a:t>DynamoDB</a:t>
            </a:r>
            <a:endParaRPr sz="385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Basic Information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" name="Google Shape;37;p7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/>
        </p:nvSpPr>
        <p:spPr>
          <a:xfrm>
            <a:off x="344550" y="1041825"/>
            <a:ext cx="8170500" cy="20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Amazon DynamoDB is a fully managed,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serverless, key-value NoSQL database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designed to run high-performance applications at any scale. DynamoDB offers built-in security, continuous backups, automated multi-Region replication, in-memory caching, and data export tools.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In DynamoDB you don't create a DB but you create a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table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Each table needs to have configured a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partition key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is part of the table's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primary key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It is a hash value that is used to retrieve items from your table and allocate data across hosts for scalability and availability. It's also possible to configure a sort key.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" name="Google Shape;39;p7"/>
          <p:cNvSpPr txBox="1"/>
          <p:nvPr/>
        </p:nvSpPr>
        <p:spPr>
          <a:xfrm>
            <a:off x="1338000" y="4820400"/>
            <a:ext cx="646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pentesting-cloud/aws-security/aws-services/aws-dynamodb-enum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0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Encryption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5" name="Google Shape;45;p8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8"/>
          <p:cNvSpPr txBox="1"/>
          <p:nvPr/>
        </p:nvSpPr>
        <p:spPr>
          <a:xfrm>
            <a:off x="344550" y="1041825"/>
            <a:ext cx="8170500" cy="11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By default, DynamoDB uses a KMS key that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belongs to Amazon DynamoDB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(not even the AWS managed key that at least belongs to your account).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For more info check </a:t>
            </a:r>
            <a:r>
              <a:rPr lang="es" sz="12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https://docs.aws.amazon.com/kms/latest/developerguide/concepts.html#aws-owned-cmk</a:t>
            </a:r>
            <a:endParaRPr sz="12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47" name="Google Shape;47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3000" y="2185250"/>
            <a:ext cx="6686401" cy="2561675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8"/>
          <p:cNvSpPr txBox="1"/>
          <p:nvPr/>
        </p:nvSpPr>
        <p:spPr>
          <a:xfrm>
            <a:off x="1338000" y="4820400"/>
            <a:ext cx="646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https://cloud.hacktricks.xyz/pentesting-cloud/aws-security/aws-services/aws-dynamodb-enum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9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Backups &amp; Export to S3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4" name="Google Shape;54;p9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9"/>
          <p:cNvSpPr txBox="1"/>
          <p:nvPr/>
        </p:nvSpPr>
        <p:spPr>
          <a:xfrm>
            <a:off x="344550" y="1041825"/>
            <a:ext cx="8170500" cy="15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It's possible to schedule the generation of table backups or create them on demand. Moreover, it's also possible to enable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Point-in-time recovery (PITR)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for a table. Point-in-time recovery provides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continuous backups of your DynamoDB data for 35 days 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to help you protect against accidental write or delete operations.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It's also possible to </a:t>
            </a: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export the data of a table to S3</a:t>
            </a: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 but the table needs to have PITR enabled.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6" name="Google Shape;56;p9"/>
          <p:cNvSpPr txBox="1"/>
          <p:nvPr/>
        </p:nvSpPr>
        <p:spPr>
          <a:xfrm>
            <a:off x="1338000" y="4820400"/>
            <a:ext cx="646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https://cloud.hacktricks.xyz/pentesting-cloud/aws-security/aws-services/aws-dynamodb-enum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57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Manual Enumeration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0" y="4835900"/>
            <a:ext cx="9192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63" name="Google Shape;63;p10"/>
          <p:cNvSpPr txBox="1"/>
          <p:nvPr/>
        </p:nvSpPr>
        <p:spPr>
          <a:xfrm>
            <a:off x="311700" y="941525"/>
            <a:ext cx="8664900" cy="39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Tables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list-tables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describe-table --table-name &lt;t_name&gt; #Get metadata info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## The primary key and sort key will appear inside the KeySchema field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Check if point in time recovery is enabled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describe-continuous-backups --table-name tablename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Backups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list-backups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describe-backup --backup-arn &lt;arn&gt;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describe-continuous-backups --table-name &lt;t_name&gt;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Global tables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list-global-tables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describe-global-table --global-table-name &lt;name&gt;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Exports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list-exports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describe-export --export-arn &lt;arn&gt;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Misc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dynamodb describe-endpoints #Dynamodb endpoints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" name="Google Shape;64;p10"/>
          <p:cNvSpPr txBox="1"/>
          <p:nvPr/>
        </p:nvSpPr>
        <p:spPr>
          <a:xfrm>
            <a:off x="1338000" y="4820400"/>
            <a:ext cx="646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https://cloud.hacktricks.xyz/pentesting-cloud/aws-security/aws-services/aws-dynamodb-enum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65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Post Exploitation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70" name="Google Shape;70;p11"/>
          <p:cNvSpPr txBox="1"/>
          <p:nvPr/>
        </p:nvSpPr>
        <p:spPr>
          <a:xfrm>
            <a:off x="311700" y="1017725"/>
            <a:ext cx="8664900" cy="3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urier New"/>
              <a:buChar char="●"/>
            </a:pPr>
            <a:r>
              <a:rPr lang="es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dynamodb:BatchGetItem | dynamodb:GetItem | dynamodb:Query | dynamodb:Scan | dynamodb:PartiQLSelect | dynamodb:ExportTableToPointInTime | dynamodb:CreateTable, dynamodb:RestoreTableFromBackup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Roboto Mono"/>
              <a:buChar char="○"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Read sensitive information from DynamoDB tables or backups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urier New"/>
              <a:buChar char="●"/>
            </a:pPr>
            <a:r>
              <a:rPr lang="es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dynamodb:PutItem | dynamodb:UpdateItem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Exploitation of further vulnerabilities/bypasses by being able to add/modify data in a DynamoDB tableExploitation of further vulnerabilities/bypasses by being able to add/modify data in a DynamoDB table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urier New"/>
              <a:buChar char="●"/>
            </a:pPr>
            <a:r>
              <a:rPr lang="es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dynamodb:DeleteTable | dynamodb:DeleteBackup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Roboto Mono"/>
              <a:buChar char="○"/>
            </a:pPr>
            <a:r>
              <a:rPr lang="es" sz="12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Data loss and inability to recover from a backup during a disaster recovery scenario.Data loss and inability to recover from a backup during a disaster recovery scenario.</a:t>
            </a:r>
            <a:endParaRPr sz="12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ono"/>
              <a:buChar char="●"/>
            </a:pPr>
            <a:r>
              <a:rPr lang="es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SQL Injection | NoSQL injection | Raw Json Injection | :property injection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1" name="Google Shape;71;p11"/>
          <p:cNvSpPr txBox="1"/>
          <p:nvPr/>
        </p:nvSpPr>
        <p:spPr>
          <a:xfrm>
            <a:off x="672750" y="4820400"/>
            <a:ext cx="7798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https://cloud.hacktricks.xyz/pentesting-cloud/aws-security/aws-post-exploitation/aws-dynamodb-post-exploitation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2" name="Google Shape;72;p11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DEMO</a:t>
            </a:r>
            <a:endParaRPr sz="2800">
              <a:solidFill>
                <a:srgbClr val="FF9900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 xmlns:a="http://schemas.openxmlformats.org/drawingml/2006/main" xmlns:p="http://schemas.openxmlformats.org/presentationml/2006/main">
        <p:nvSpPr>
          <p:cNvPr id="73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