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fntdata" ContentType="application/x-fontdata"/>
  <Default Extension="png" ContentType="image/png"/>
  <Default Extension="rels" ContentType="application/vnd.openxmlformats-package.relationship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9144000" cy="5143500"/>
  <p:notesSz cx="6858000" cy="9144000"/>
  <p:embeddedFontLst>
    <p:embeddedFont>
      <p:font typeface="Roboto Mono Medium"/>
      <p:regular r:id="rId14"/>
      <p:bold r:id="rId15"/>
      <p:italic r:id="rId16"/>
      <p:boldItalic r:id="rId17"/>
    </p:embeddedFont>
    <p:embeddedFont>
      <p:font typeface="Roboto Mono SemiBold"/>
      <p:regular r:id="rId18"/>
      <p:bold r:id="rId19"/>
      <p:italic r:id="rId20"/>
      <p:boldItalic r:id="rId21"/>
    </p:embeddedFont>
    <p:embeddedFont>
      <p:font typeface="Raleway"/>
      <p:regular r:id="rId22"/>
      <p:bold r:id="rId23"/>
      <p:italic r:id="rId24"/>
      <p:boldItalic r:id="rId25"/>
    </p:embeddedFont>
    <p:embeddedFont>
      <p:font typeface="Raleway SemiBold"/>
      <p:regular r:id="rId26"/>
      <p:bold r:id="rId27"/>
      <p:italic r:id="rId28"/>
      <p:boldItalic r:id="rId29"/>
    </p:embeddedFont>
    <p:embeddedFont>
      <p:font typeface="Raleway Medium"/>
      <p:regular r:id="rId30"/>
      <p:bold r:id="rId31"/>
      <p:italic r:id="rId32"/>
      <p:boldItalic r:id="rId33"/>
    </p:embeddedFont>
    <p:embeddedFont>
      <p:font typeface="Roboto Mono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/ppt/fonts/RobotoMonoSemiBold-italic.fntdata" Id="rId20" /><Relationship Type="http://schemas.openxmlformats.org/officeDocument/2006/relationships/font" Target="/ppt/fonts/Raleway-regular.fntdata" Id="rId22" /><Relationship Type="http://schemas.openxmlformats.org/officeDocument/2006/relationships/font" Target="/ppt/fonts/RobotoMonoSemiBold-boldItalic.fntdata" Id="rId21" /><Relationship Type="http://schemas.openxmlformats.org/officeDocument/2006/relationships/font" Target="/ppt/fonts/Raleway-italic.fntdata" Id="rId24" /><Relationship Type="http://schemas.openxmlformats.org/officeDocument/2006/relationships/font" Target="/ppt/fonts/Raleway-bold.fntdata" Id="rId23" /><Relationship Type="http://schemas.openxmlformats.org/officeDocument/2006/relationships/theme" Target="/ppt/theme/theme1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alewaySemiBold-regular.fntdata" Id="rId26" /><Relationship Type="http://schemas.openxmlformats.org/officeDocument/2006/relationships/font" Target="/ppt/fonts/Raleway-boldItalic.fntdata" Id="rId25" /><Relationship Type="http://schemas.openxmlformats.org/officeDocument/2006/relationships/font" Target="/ppt/fonts/RalewaySemiBold-italic.fntdata" Id="rId28" /><Relationship Type="http://schemas.openxmlformats.org/officeDocument/2006/relationships/font" Target="/ppt/fonts/RalewaySemiBold-bold.fntdata" Id="rId27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font" Target="/ppt/fonts/RalewaySemiBold-boldItalic.fntdata" Id="rId29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font" Target="/ppt/fonts/RalewayMedium-bold.fntdata" Id="rId31" /><Relationship Type="http://schemas.openxmlformats.org/officeDocument/2006/relationships/font" Target="/ppt/fonts/RalewayMedium-regular.fntdata" Id="rId30" /><Relationship Type="http://schemas.openxmlformats.org/officeDocument/2006/relationships/slide" Target="/ppt/slides/slide6.xml" Id="rId11" /><Relationship Type="http://schemas.openxmlformats.org/officeDocument/2006/relationships/font" Target="/ppt/fonts/RalewayMedium-boldItalic.fntdata" Id="rId33" /><Relationship Type="http://schemas.openxmlformats.org/officeDocument/2006/relationships/slide" Target="/ppt/slides/slide5.xml" Id="rId10" /><Relationship Type="http://schemas.openxmlformats.org/officeDocument/2006/relationships/font" Target="/ppt/fonts/RalewayMedium-italic.fntdata" Id="rId32" /><Relationship Type="http://schemas.openxmlformats.org/officeDocument/2006/relationships/slide" Target="/ppt/slides/slide8.xml" Id="rId13" /><Relationship Type="http://schemas.openxmlformats.org/officeDocument/2006/relationships/font" Target="/ppt/fonts/RobotoMono-bold.fntdata" Id="rId35" /><Relationship Type="http://schemas.openxmlformats.org/officeDocument/2006/relationships/slide" Target="/ppt/slides/slide7.xml" Id="rId12" /><Relationship Type="http://schemas.openxmlformats.org/officeDocument/2006/relationships/font" Target="/ppt/fonts/RobotoMono-regular.fntdata" Id="rId34" /><Relationship Type="http://schemas.openxmlformats.org/officeDocument/2006/relationships/font" Target="/ppt/fonts/RobotoMonoMedium-bold.fntdata" Id="rId15" /><Relationship Type="http://schemas.openxmlformats.org/officeDocument/2006/relationships/font" Target="/ppt/fonts/RobotoMono-boldItalic.fntdata" Id="rId37" /><Relationship Type="http://schemas.openxmlformats.org/officeDocument/2006/relationships/font" Target="/ppt/fonts/RobotoMonoMedium-regular.fntdata" Id="rId14" /><Relationship Type="http://schemas.openxmlformats.org/officeDocument/2006/relationships/font" Target="/ppt/fonts/RobotoMono-italic.fntdata" Id="rId36" /><Relationship Type="http://schemas.openxmlformats.org/officeDocument/2006/relationships/font" Target="/ppt/fonts/RobotoMonoMedium-boldItalic.fntdata" Id="rId17" /><Relationship Type="http://schemas.openxmlformats.org/officeDocument/2006/relationships/font" Target="/ppt/fonts/RobotoMonoMedium-italic.fntdata" Id="rId16" /><Relationship Type="http://schemas.openxmlformats.org/officeDocument/2006/relationships/font" Target="/ppt/fonts/RobotoMonoSemiBold-bold.fntdata" Id="rId19" /><Relationship Type="http://schemas.openxmlformats.org/officeDocument/2006/relationships/font" Target="/ppt/fonts/RobotoMonoSemiBold-regular.fntdata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52027936c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52027936c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8934322d1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18934322d1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8934322d1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18934322d1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8934322d1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18934322d1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8934322d17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18934322d1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8934322d17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8934322d17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934322d1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934322d1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8934322d1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8934322d1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1.png" Id="rId1" /><Relationship Type="http://schemas.openxmlformats.org/officeDocument/2006/relationships/image" Target="/ppt/media/image3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1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1.png" Id="rI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Relationship Type="http://schemas.openxmlformats.org/officeDocument/2006/relationships/hyperlink" Target="https://cloud.hacktricks.xyz/pentesting-cloud/aws-pentesting/aws-unauthenticated-enum-access/aws-iam-and-sts-unauthenticated-enum" TargetMode="External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Relationship Type="http://schemas.openxmlformats.org/officeDocument/2006/relationships/hyperlink" Target="https://github.com/NetSPI/aws_consoler" TargetMode="External" Id="rId3" /><Relationship Type="http://schemas.openxmlformats.org/officeDocument/2006/relationships/hyperlink" Target="https://github.com/99designs/aws-vault" TargetMode="External" Id="rId4" /><Relationship Type="http://schemas.openxmlformats.org/officeDocument/2006/relationships/hyperlink" Target="https://cloud.hacktricks.xyz/pentesting-cloud/aws-pentesting/aws-post-exploitation/aws-sts-post-exploitation" TargetMode="External" Id="r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8.xml" Id="rId2" /><Relationship Type="http://schemas.openxmlformats.org/officeDocument/2006/relationships/hyperlink" Target="https://docs.aws.amazon.com/IAM/latest/UserGuide/id_roles_terms-and-concepts.html#Role%20chaining" TargetMode="External" Id="rId3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598350" y="12001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STS </a:t>
            </a:r>
            <a:endParaRPr sz="38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Security Token Service</a:t>
            </a:r>
            <a:endParaRPr sz="385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19129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Manual Enumeration</a:t>
            </a:r>
            <a:endParaRPr/>
          </a:p>
        </p:txBody>
      </p:sp>
      <p:sp>
        <p:nvSpPr>
          <p:cNvPr id="37" name="Google Shape;37;p7"/>
          <p:cNvSpPr txBox="1"/>
          <p:nvPr>
            <p:ph type="body" idx="1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# Get basic info of the creds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/>
              <a:t>aws sts get-caller-identity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/>
              <a:t>aws sts get-access-key-info --access-key-id &lt;AccessKeyID&gt;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/>
              <a:t># Get CLI a session token with current creds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/>
              <a:t>## Using CLI creds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/>
              <a:t>## You cannot get session creds using session creds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/>
              <a:t>aws sts get-session-token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/>
              <a:t>## MFA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/>
              <a:t>aws sts get-session-token --serial-number &lt;arn_device&gt; --token-code &lt;otp_code&gt;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/>
              <a:t>## Assume a role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/>
              <a:t>aws sts assume-role \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/>
              <a:t>--role-arn arn:aws:iam::123456789012:role/example-role \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s" sz="1200"/>
              <a:t>--role-session-name example-session</a:t>
            </a:r>
            <a:endParaRPr sz="1200"/>
          </a:p>
        </p:txBody>
      </p:sp>
      <p:sp>
        <p:nvSpPr>
          <p:cNvPr id="38" name="Google Shape;38;p7"/>
          <p:cNvSpPr txBox="1"/>
          <p:nvPr/>
        </p:nvSpPr>
        <p:spPr>
          <a:xfrm>
            <a:off x="1066800" y="4835900"/>
            <a:ext cx="7415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https://cloud.hacktricks.xyz/pentesting-cloud/aws-pentesting/aws-services/aws-iam-and-sts-enum#sts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3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Assume Role Logic</a:t>
            </a:r>
            <a:endParaRPr/>
          </a:p>
        </p:txBody>
      </p:sp>
      <p:sp>
        <p:nvSpPr>
          <p:cNvPr id="44" name="Google Shape;44;p8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latin typeface="Raleway"/>
                <a:ea typeface="Raleway"/>
                <a:cs typeface="Raleway"/>
                <a:sym typeface="Raleway"/>
              </a:rPr>
              <a:t>In order to assume a role in the same account if the role to assume is allowing specifically a role ARN like in:</a:t>
            </a:r>
            <a:endParaRPr sz="14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{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    "Version": "2012-10-17",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    "Statement": [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        {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            "Effect": "Allow",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            "Principal": {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                "AWS": "arn:aws:iam::&lt;acc_id&gt;:role/priv-role"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            },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            "Action": "sts:AssumeRole",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            "Condition": {}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        }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    ]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solidFill>
                  <a:schemeClr val="dk1"/>
                </a:solidFill>
              </a:rPr>
              <a:t>}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s" sz="1400">
                <a:latin typeface="Raleway Medium"/>
                <a:ea typeface="Raleway Medium"/>
                <a:cs typeface="Raleway Medium"/>
                <a:sym typeface="Raleway Medium"/>
              </a:rPr>
              <a:t>The role </a:t>
            </a:r>
            <a:r>
              <a:rPr lang="es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priv-role</a:t>
            </a:r>
            <a:r>
              <a:rPr lang="es" sz="1400">
                <a:latin typeface="Raleway Medium"/>
                <a:ea typeface="Raleway Medium"/>
                <a:cs typeface="Raleway Medium"/>
                <a:sym typeface="Raleway Medium"/>
              </a:rPr>
              <a:t> in this case, </a:t>
            </a:r>
            <a:r>
              <a:rPr lang="es" sz="1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doesn't need to be specifically allowed</a:t>
            </a:r>
            <a:r>
              <a:rPr lang="es" sz="1400">
                <a:latin typeface="Raleway Medium"/>
                <a:ea typeface="Raleway Medium"/>
                <a:cs typeface="Raleway Medium"/>
                <a:sym typeface="Raleway Medium"/>
              </a:rPr>
              <a:t> to assume that role (with that allowance is enough).</a:t>
            </a:r>
            <a:endParaRPr sz="14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ct val="62857"/>
              <a:buFont typeface="Arial"/>
              <a:buNone/>
            </a:pPr>
            <a:r>
              <a:t/>
            </a:r>
            <a:endParaRPr sz="175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838200" y="4835900"/>
            <a:ext cx="7996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https://cloud.hacktricks.xyz/pentesting-cloud/aws-pentesting/aws-services/aws-iam-and-sts-enum#sts</a:t>
            </a:r>
            <a:endParaRPr sz="7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4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Assume Role Logic</a:t>
            </a:r>
            <a:endParaRPr/>
          </a:p>
        </p:txBody>
      </p:sp>
      <p:sp>
        <p:nvSpPr>
          <p:cNvPr id="51" name="Google Shape;51;p9"/>
          <p:cNvSpPr txBox="1"/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aleway Medium"/>
                <a:ea typeface="Raleway Medium"/>
                <a:cs typeface="Raleway Medium"/>
                <a:sym typeface="Raleway Medium"/>
              </a:rPr>
              <a:t>However, if a role is allowing an account to assume it, like in</a:t>
            </a:r>
            <a:r>
              <a:rPr lang="es" sz="1200"/>
              <a:t>:</a:t>
            </a:r>
            <a:endParaRPr sz="1200"/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{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   "Version": "2012-10-17",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   "Statement": [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       {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           "Effect": "Allow",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           "Principal": {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               "AWS": "arn:aws:iam::&lt;acc_id&gt;:root"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           },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           "Action": "sts:AssumeRole",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           "Condition": {}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       }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    ]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</a:rPr>
              <a:t>}</a:t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300">
                <a:latin typeface="Raleway"/>
                <a:ea typeface="Raleway"/>
                <a:cs typeface="Raleway"/>
                <a:sym typeface="Raleway"/>
              </a:rPr>
              <a:t>The role trying to assume it will need a </a:t>
            </a:r>
            <a:r>
              <a:rPr lang="es" sz="13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specific sts:AssumeRole permission</a:t>
            </a:r>
            <a:r>
              <a:rPr lang="es" sz="1300">
                <a:latin typeface="Raleway"/>
                <a:ea typeface="Raleway"/>
                <a:cs typeface="Raleway"/>
                <a:sym typeface="Raleway"/>
              </a:rPr>
              <a:t> over that role </a:t>
            </a:r>
            <a:r>
              <a:rPr lang="es" sz="13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 assume it</a:t>
            </a:r>
            <a:r>
              <a:rPr lang="es" sz="1300" b="1">
                <a:latin typeface="Raleway"/>
                <a:ea typeface="Raleway"/>
                <a:cs typeface="Raleway"/>
                <a:sym typeface="Raleway"/>
              </a:rPr>
              <a:t>.</a:t>
            </a:r>
            <a:endParaRPr sz="13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If you try to assume a </a:t>
            </a:r>
            <a:r>
              <a:rPr lang="es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role from a different account</a:t>
            </a: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, the </a:t>
            </a:r>
            <a:r>
              <a:rPr lang="es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assumed role must allow it</a:t>
            </a: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 (indicating the role </a:t>
            </a:r>
            <a:r>
              <a:rPr lang="es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ARN</a:t>
            </a:r>
            <a:r>
              <a:rPr lang="es" sz="1200" b="1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or the external account), and the </a:t>
            </a:r>
            <a:r>
              <a:rPr lang="es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role trying to assume</a:t>
            </a:r>
            <a:r>
              <a:rPr lang="es" sz="1200" b="1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the other one </a:t>
            </a:r>
            <a:r>
              <a:rPr lang="es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MUST have permissions to assume it</a:t>
            </a:r>
            <a:r>
              <a:rPr lang="es" sz="1200" b="1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s" sz="1200">
                <a:latin typeface="Raleway"/>
                <a:ea typeface="Raleway"/>
                <a:cs typeface="Raleway"/>
                <a:sym typeface="Raleway"/>
              </a:rPr>
              <a:t>(in this case this isn't optional even if the assumed role is specifying an ARN).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"/>
              </a:spcBef>
              <a:spcAft>
                <a:spcPts val="120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52" name="Google Shape;52;p9"/>
          <p:cNvSpPr txBox="1"/>
          <p:nvPr/>
        </p:nvSpPr>
        <p:spPr>
          <a:xfrm>
            <a:off x="914400" y="4835900"/>
            <a:ext cx="8046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https://cloud.hacktricks.xyz/pentesting-cloud/aws-pentesting/aws-services/aws-iam-and-sts-enum#sts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53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Unauthenticated Access</a:t>
            </a:r>
            <a:endParaRPr/>
          </a:p>
        </p:txBody>
      </p:sp>
      <p:sp>
        <p:nvSpPr>
          <p:cNvPr id="58" name="Google Shape;58;p10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Same as for IAM (STS &amp; IAM are closely related).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500"/>
              <a:t>More info in </a:t>
            </a:r>
            <a:r>
              <a:rPr lang="es" sz="15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https://cloud.hacktricks.xyz/pentesting-cloud/aws-pentesting/aws-unauthenticated-enum-access/aws-iam-and-sts-unauthenticated-enum</a:t>
            </a:r>
            <a:endParaRPr sz="1500">
              <a:solidFill>
                <a:schemeClr val="accent4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5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Privilege Escalation</a:t>
            </a:r>
            <a:endParaRPr/>
          </a:p>
        </p:txBody>
      </p:sp>
      <p:sp>
        <p:nvSpPr>
          <p:cNvPr id="64" name="Google Shape;64;p1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There are a few IAM privescs for STS:</a:t>
            </a:r>
            <a:endParaRPr sz="15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●"/>
            </a:pPr>
            <a:r>
              <a:rPr lang="e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sts:AssumeRole</a:t>
            </a:r>
            <a:endParaRPr sz="15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 sz="1500"/>
              <a:t>Not always needed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●"/>
            </a:pPr>
            <a:r>
              <a:rPr lang="e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sts:AssumeRoleWithSAML</a:t>
            </a:r>
            <a:endParaRPr sz="15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s" sz="1500"/>
              <a:t>A trust policy with this role grants </a:t>
            </a:r>
            <a:r>
              <a:rPr lang="es" sz="1500">
                <a:solidFill>
                  <a:schemeClr val="dk1"/>
                </a:solidFill>
              </a:rPr>
              <a:t>users authenticated via SAML access to impersonate the role.</a:t>
            </a:r>
            <a:endParaRPr sz="15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●"/>
            </a:pPr>
            <a:r>
              <a:rPr lang="es" sz="1500" b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sts:AssumeRoleWithWebIdentity</a:t>
            </a:r>
            <a:endParaRPr sz="1500" b="1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 sz="1500"/>
              <a:t>This permission grants permission to obtain a set of temporary security credentials for users </a:t>
            </a:r>
            <a:r>
              <a:rPr lang="es" sz="1500">
                <a:solidFill>
                  <a:schemeClr val="dk1"/>
                </a:solidFill>
              </a:rPr>
              <a:t>who have been authenticated in a mobile, web application, EKS</a:t>
            </a:r>
            <a:r>
              <a:rPr lang="es" sz="1500"/>
              <a:t>... with a web identity provider</a:t>
            </a:r>
            <a:endParaRPr sz="1500"/>
          </a:p>
        </p:txBody>
      </p:sp>
      <p:sp>
        <p:nvSpPr>
          <p:cNvPr id="65" name="Google Shape;65;p11"/>
          <p:cNvSpPr txBox="1"/>
          <p:nvPr/>
        </p:nvSpPr>
        <p:spPr>
          <a:xfrm>
            <a:off x="807250" y="4820400"/>
            <a:ext cx="8440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From https://cloud.hacktricks.xyz/pentesting-cloud/aws-pentesting/aws-privilege-escalation/aws-sts-privesc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6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Post Exploitation</a:t>
            </a:r>
            <a:endParaRPr/>
          </a:p>
        </p:txBody>
      </p:sp>
      <p:sp>
        <p:nvSpPr>
          <p:cNvPr id="71" name="Google Shape;71;p12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/>
              <a:t>From token Creds to Console:</a:t>
            </a: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It’s possible to access the console using cli credentials of a user with console access without knowing his username or password.</a:t>
            </a:r>
            <a:endParaRPr sz="150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○"/>
            </a:pPr>
            <a:r>
              <a:rPr lang="es" sz="15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https://github.com/NetSPI/aws_consoler</a:t>
            </a:r>
            <a:endParaRPr sz="1500">
              <a:solidFill>
                <a:schemeClr val="accent4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Char char="○"/>
            </a:pPr>
            <a:r>
              <a:rPr lang="es" sz="15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https://github.com/99designs/aws-vault</a:t>
            </a:r>
            <a:endParaRPr sz="1500">
              <a:solidFill>
                <a:schemeClr val="accent4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s" sz="1500"/>
              <a:t>More in </a:t>
            </a:r>
            <a:r>
              <a:rPr lang="es" sz="15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https://cloud.hacktricks.xyz/pentesting-cloud/aws-pentesting/aws-post-exploitation/aws-sts-post-exploitation</a:t>
            </a:r>
            <a:endParaRPr sz="1500">
              <a:solidFill>
                <a:schemeClr val="accent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 xmlns:a="http://schemas.openxmlformats.org/drawingml/2006/main" xmlns:p="http://schemas.openxmlformats.org/presentationml/2006/main">
        <p:nvSpPr>
          <p:cNvPr id="7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Persistence</a:t>
            </a:r>
            <a:endParaRPr/>
          </a:p>
        </p:txBody>
      </p:sp>
      <p:sp>
        <p:nvSpPr>
          <p:cNvPr id="77" name="Google Shape;77;p13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Role chaining</a:t>
            </a:r>
            <a:r>
              <a:rPr lang="es" sz="1500"/>
              <a:t> is a recognized functionality of AWS useful to maintain stealth persistence. As you can assume role to assume another one to assume the first one (indefinitely).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/>
              <a:t>When a role is assumed, the expiration field of the credentials is refreshed. Therefore, is 2 roles can assume each other, it's possible to continuously get new credentials.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500"/>
              <a:t>Moreover</a:t>
            </a:r>
            <a:r>
              <a:rPr lang="es" sz="1500"/>
              <a:t>, note that temporary tokens cannot be listed, so maintaining an active temporary token is a way to maintain stealth persistence.</a:t>
            </a:r>
            <a:endParaRPr sz="1500"/>
          </a:p>
        </p:txBody>
      </p:sp>
      <p:sp>
        <p:nvSpPr>
          <p:cNvPr id="78" name="Google Shape;78;p13"/>
          <p:cNvSpPr txBox="1"/>
          <p:nvPr/>
        </p:nvSpPr>
        <p:spPr>
          <a:xfrm>
            <a:off x="990600" y="4835900"/>
            <a:ext cx="7227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From https://cloud.hacktricks.xyz/pentesting-cloud/aws-pentesting/aws-persistence/aws-iam-and-sts-persistence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 xmlns:a="http://schemas.openxmlformats.org/drawingml/2006/main" xmlns:p="http://schemas.openxmlformats.org/presentationml/2006/main">
        <p:nvSpPr>
          <p:cNvPr id="79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