
<file path=[Content_Types].xml><?xml version="1.0" encoding="utf-8"?>
<Types xmlns="http://schemas.openxmlformats.org/package/2006/content-types">
  <Default Extension="xml" ContentType="application/vnd.openxmlformats-officedocument.presentationml.presentation.main+xml"/>
  <Default Extension="fntdata" ContentType="application/x-fontdata"/>
  <Default Extension="png" ContentType="image/png"/>
  <Default Extension="rels" ContentType="application/vnd.openxmlformats-package.relationships+xml"/>
  <Override PartName="/ppt/theme/theme1.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s/slide4.xml" ContentType="application/vnd.openxmlformats-officedocument.presentationml.slide+xml"/>
  <Override PartName="/ppt/notesSlides/notesSlide4.xml" ContentType="application/vnd.openxmlformats-officedocument.presentationml.notesSlide+xml"/>
  <Override PartName="/ppt/notesMasters/notesMaster1.xml" ContentType="application/vnd.openxmlformats-officedocument.presentationml.notesMaster+xml"/>
  <Override PartName="/ppt/theme/theme2.xml" ContentType="application/vnd.openxmlformats-officedocument.theme+xml"/>
  <Override PartName="/ppt/slides/slide1.xml" ContentType="application/vnd.openxmlformats-officedocument.presentationml.slide+xml"/>
  <Override PartName="/ppt/notesSlides/notesSlide1.xml" ContentType="application/vnd.openxmlformats-officedocument.presentationml.notesSlide+xml"/>
  <Override PartName="/ppt/slides/slide2.xml" ContentType="application/vnd.openxmlformats-officedocument.presentationml.slide+xml"/>
  <Override PartName="/ppt/notesSlides/notesSlide2.xml" ContentType="application/vnd.openxmlformats-officedocument.presentationml.notesSlide+xml"/>
  <Override PartName="/ppt/slides/slide3.xml" ContentType="application/vnd.openxmlformats-officedocument.presentationml.slide+xml"/>
  <Override PartName="/ppt/notesSlides/notesSlide3.xml" ContentType="application/vnd.openxmlformats-officedocument.presentationml.notesSlide+xml"/>
  <Override PartName="/ppt/slides/slide6.xml" ContentType="application/vnd.openxmlformats-officedocument.presentationml.slide+xml"/>
  <Override PartName="/ppt/notesSlides/notesSlide6.xml" ContentType="application/vnd.openxmlformats-officedocument.presentationml.notesSlide+xml"/>
  <Override PartName="/ppt/slides/slide5.xml" ContentType="application/vnd.openxmlformats-officedocument.presentationml.slide+xml"/>
  <Override PartName="/ppt/notesSlides/notesSlide5.xml" ContentType="application/vnd.openxmlformats-officedocument.presentationml.notesSlide+xml"/>
  <Override PartName="/ppt/slides/slide8.xml" ContentType="application/vnd.openxmlformats-officedocument.presentationml.slide+xml"/>
  <Override PartName="/ppt/notesSlides/notesSlide8.xml" ContentType="application/vnd.openxmlformats-officedocument.presentationml.notesSlide+xml"/>
  <Override PartName="/ppt/slides/slide7.xml" ContentType="application/vnd.openxmlformats-officedocument.presentationml.slide+xml"/>
  <Override PartName="/ppt/notesSlides/notesSlide7.xml" ContentType="application/vnd.openxmlformats-officedocument.presentationml.notesSlide+xml"/>
</Types>
</file>

<file path=_rels/.rels>&#65279;<?xml version="1.0" encoding="utf-8"?><Relationships xmlns="http://schemas.openxmlformats.org/package/2006/relationships"><Relationship Type="http://schemas.openxmlformats.org/officeDocument/2006/relationships/officeDocument" Target="/ppt/presentation.xml" Id="rId1" /></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trictFirstAndLastChars="0" embedTrueTypeFonts="1" saveSubsetFonts="1" autoCompressPictures="0">
  <p:sldMasterIdLst>
    <p:sldMasterId id="2147483652" r:id="rId4"/>
  </p:sldMasterIdLst>
  <p:notesMasterIdLst>
    <p:notesMasterId r:id="rId5"/>
  </p:notesMasterIdLst>
  <p:sldIdLst>
    <p:sldId id="256" r:id="rId6"/>
    <p:sldId id="257" r:id="rId7"/>
    <p:sldId id="258" r:id="rId8"/>
    <p:sldId id="259" r:id="rId9"/>
    <p:sldId id="260" r:id="rId10"/>
    <p:sldId id="261" r:id="rId11"/>
    <p:sldId id="262" r:id="rId12"/>
    <p:sldId id="263" r:id="rId13"/>
  </p:sldIdLst>
  <p:sldSz cx="9144000" cy="5143500"/>
  <p:notesSz cx="6858000" cy="9144000"/>
  <p:embeddedFontLst>
    <p:embeddedFont>
      <p:font typeface="Roboto Mono Medium"/>
      <p:regular r:id="rId14"/>
      <p:bold r:id="rId15"/>
      <p:italic r:id="rId16"/>
      <p:boldItalic r:id="rId17"/>
    </p:embeddedFont>
    <p:embeddedFont>
      <p:font typeface="Roboto Mono SemiBold"/>
      <p:regular r:id="rId18"/>
      <p:bold r:id="rId19"/>
      <p:italic r:id="rId20"/>
      <p:boldItalic r:id="rId21"/>
    </p:embeddedFont>
    <p:embeddedFont>
      <p:font typeface="Raleway Medium"/>
      <p:regular r:id="rId22"/>
      <p:bold r:id="rId23"/>
      <p:italic r:id="rId24"/>
      <p:boldItalic r:id="rId25"/>
    </p:embeddedFont>
    <p:embeddedFont>
      <p:font typeface="Roboto Mono"/>
      <p:regular r:id="rId26"/>
      <p:bold r:id="rId27"/>
      <p:italic r:id="rId28"/>
      <p:boldItalic r:id="rId2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&#65279;<?xml version="1.0" encoding="utf-8"?><Relationships xmlns="http://schemas.openxmlformats.org/package/2006/relationships"><Relationship Type="http://schemas.openxmlformats.org/officeDocument/2006/relationships/font" Target="/ppt/fonts/RobotoMonoSemiBold-italic.fntdata" Id="rId20" /><Relationship Type="http://schemas.openxmlformats.org/officeDocument/2006/relationships/font" Target="/ppt/fonts/RalewayMedium-regular.fntdata" Id="rId22" /><Relationship Type="http://schemas.openxmlformats.org/officeDocument/2006/relationships/font" Target="/ppt/fonts/RobotoMonoSemiBold-boldItalic.fntdata" Id="rId21" /><Relationship Type="http://schemas.openxmlformats.org/officeDocument/2006/relationships/font" Target="/ppt/fonts/RalewayMedium-italic.fntdata" Id="rId24" /><Relationship Type="http://schemas.openxmlformats.org/officeDocument/2006/relationships/font" Target="/ppt/fonts/RalewayMedium-bold.fntdata" Id="rId23" /><Relationship Type="http://schemas.openxmlformats.org/officeDocument/2006/relationships/theme" Target="/ppt/theme/theme1.xml" Id="rId1" /><Relationship Type="http://schemas.openxmlformats.org/officeDocument/2006/relationships/viewProps" Target="/ppt/viewProps.xml" Id="rId2" /><Relationship Type="http://schemas.openxmlformats.org/officeDocument/2006/relationships/presProps" Target="/ppt/presProps.xml" Id="rId3" /><Relationship Type="http://schemas.openxmlformats.org/officeDocument/2006/relationships/slideMaster" Target="/ppt/slideMasters/slideMaster1.xml" Id="rId4" /><Relationship Type="http://schemas.openxmlformats.org/officeDocument/2006/relationships/slide" Target="/ppt/slides/slide4.xml" Id="rId9" /><Relationship Type="http://schemas.openxmlformats.org/officeDocument/2006/relationships/font" Target="/ppt/fonts/RobotoMono-regular.fntdata" Id="rId26" /><Relationship Type="http://schemas.openxmlformats.org/officeDocument/2006/relationships/font" Target="/ppt/fonts/RalewayMedium-boldItalic.fntdata" Id="rId25" /><Relationship Type="http://schemas.openxmlformats.org/officeDocument/2006/relationships/font" Target="/ppt/fonts/RobotoMono-italic.fntdata" Id="rId28" /><Relationship Type="http://schemas.openxmlformats.org/officeDocument/2006/relationships/font" Target="/ppt/fonts/RobotoMono-bold.fntdata" Id="rId27" /><Relationship Type="http://schemas.openxmlformats.org/officeDocument/2006/relationships/notesMaster" Target="/ppt/notesMasters/notesMaster1.xml" Id="rId5" /><Relationship Type="http://schemas.openxmlformats.org/officeDocument/2006/relationships/slide" Target="/ppt/slides/slide1.xml" Id="rId6" /><Relationship Type="http://schemas.openxmlformats.org/officeDocument/2006/relationships/font" Target="/ppt/fonts/RobotoMono-boldItalic.fntdata" Id="rId29" /><Relationship Type="http://schemas.openxmlformats.org/officeDocument/2006/relationships/slide" Target="/ppt/slides/slide2.xml" Id="rId7" /><Relationship Type="http://schemas.openxmlformats.org/officeDocument/2006/relationships/slide" Target="/ppt/slides/slide3.xml" Id="rId8" /><Relationship Type="http://schemas.openxmlformats.org/officeDocument/2006/relationships/slide" Target="/ppt/slides/slide6.xml" Id="rId11" /><Relationship Type="http://schemas.openxmlformats.org/officeDocument/2006/relationships/slide" Target="/ppt/slides/slide5.xml" Id="rId10" /><Relationship Type="http://schemas.openxmlformats.org/officeDocument/2006/relationships/slide" Target="/ppt/slides/slide8.xml" Id="rId13" /><Relationship Type="http://schemas.openxmlformats.org/officeDocument/2006/relationships/slide" Target="/ppt/slides/slide7.xml" Id="rId12" /><Relationship Type="http://schemas.openxmlformats.org/officeDocument/2006/relationships/font" Target="/ppt/fonts/RobotoMonoMedium-bold.fntdata" Id="rId15" /><Relationship Type="http://schemas.openxmlformats.org/officeDocument/2006/relationships/font" Target="/ppt/fonts/RobotoMonoMedium-regular.fntdata" Id="rId14" /><Relationship Type="http://schemas.openxmlformats.org/officeDocument/2006/relationships/font" Target="/ppt/fonts/RobotoMonoMedium-boldItalic.fntdata" Id="rId17" /><Relationship Type="http://schemas.openxmlformats.org/officeDocument/2006/relationships/font" Target="/ppt/fonts/RobotoMonoMedium-italic.fntdata" Id="rId16" /><Relationship Type="http://schemas.openxmlformats.org/officeDocument/2006/relationships/font" Target="/ppt/fonts/RobotoMonoSemiBold-bold.fntdata" Id="rId19" /><Relationship Type="http://schemas.openxmlformats.org/officeDocument/2006/relationships/font" Target="/ppt/fonts/RobotoMonoSemiBold-regular.fntdata" Id="rId18" /></Relationships>
</file>

<file path=ppt/notesMasters/_rels/notesMaster1.xml.rels>&#65279;<?xml version="1.0" encoding="utf-8"?><Relationships xmlns="http://schemas.openxmlformats.org/package/2006/relationships"><Relationship Type="http://schemas.openxmlformats.org/officeDocument/2006/relationships/theme" Target="/ppt/theme/theme2.xml" Id="rId1" /></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&#65279;<?xml version="1.0" encoding="utf-8"?><Relationships xmlns="http://schemas.openxmlformats.org/package/2006/relationships"><Relationship Type="http://schemas.openxmlformats.org/officeDocument/2006/relationships/notesMaster" Target="/ppt/notesMasters/notesMaster1.xml" Id="rId1" /></Relationships>
</file>

<file path=ppt/notesSlides/_rels/notesSlide2.xml.rels>&#65279;<?xml version="1.0" encoding="utf-8"?><Relationships xmlns="http://schemas.openxmlformats.org/package/2006/relationships"><Relationship Type="http://schemas.openxmlformats.org/officeDocument/2006/relationships/notesMaster" Target="/ppt/notesMasters/notesMaster1.xml" Id="rId1" /></Relationships>
</file>

<file path=ppt/notesSlides/_rels/notesSlide3.xml.rels>&#65279;<?xml version="1.0" encoding="utf-8"?><Relationships xmlns="http://schemas.openxmlformats.org/package/2006/relationships"><Relationship Type="http://schemas.openxmlformats.org/officeDocument/2006/relationships/notesMaster" Target="/ppt/notesMasters/notesMaster1.xml" Id="rId1" /></Relationships>
</file>

<file path=ppt/notesSlides/_rels/notesSlide4.xml.rels>&#65279;<?xml version="1.0" encoding="utf-8"?><Relationships xmlns="http://schemas.openxmlformats.org/package/2006/relationships"><Relationship Type="http://schemas.openxmlformats.org/officeDocument/2006/relationships/notesMaster" Target="/ppt/notesMasters/notesMaster1.xml" Id="rId1" /></Relationships>
</file>

<file path=ppt/notesSlides/_rels/notesSlide5.xml.rels>&#65279;<?xml version="1.0" encoding="utf-8"?><Relationships xmlns="http://schemas.openxmlformats.org/package/2006/relationships"><Relationship Type="http://schemas.openxmlformats.org/officeDocument/2006/relationships/notesMaster" Target="/ppt/notesMasters/notesMaster1.xml" Id="rId1" /></Relationships>
</file>

<file path=ppt/notesSlides/_rels/notesSlide6.xml.rels>&#65279;<?xml version="1.0" encoding="utf-8"?><Relationships xmlns="http://schemas.openxmlformats.org/package/2006/relationships"><Relationship Type="http://schemas.openxmlformats.org/officeDocument/2006/relationships/notesMaster" Target="/ppt/notesMasters/notesMaster1.xml" Id="rId1" /></Relationships>
</file>

<file path=ppt/notesSlides/_rels/notesSlide7.xml.rels>&#65279;<?xml version="1.0" encoding="utf-8"?><Relationships xmlns="http://schemas.openxmlformats.org/package/2006/relationships"><Relationship Type="http://schemas.openxmlformats.org/officeDocument/2006/relationships/notesMaster" Target="/ppt/notesMasters/notesMaster1.xml" Id="rId1" /></Relationships>
</file>

<file path=ppt/notesSlides/_rels/notesSlide8.xml.rels>&#65279;<?xml version="1.0" encoding="utf-8"?><Relationships xmlns="http://schemas.openxmlformats.org/package/2006/relationships"><Relationship Type="http://schemas.openxmlformats.org/officeDocument/2006/relationships/notesMaster" Target="/ppt/notesMasters/notesMaster1.xml" Id="rId1" /></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 name="Shape 25"/>
        <p:cNvGrpSpPr/>
        <p:nvPr/>
      </p:nvGrpSpPr>
      <p:grpSpPr>
        <a:xfrm>
          <a:off x="0" y="0"/>
          <a:ext cx="0" cy="0"/>
          <a:chOff x="0" y="0"/>
          <a:chExt cx="0" cy="0"/>
        </a:xfrm>
      </p:grpSpPr>
      <p:sp>
        <p:nvSpPr>
          <p:cNvPr id="26" name="Google Shape;26;g254af36749e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 name="Google Shape;27;g254af36749e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 name="Shape 32"/>
        <p:cNvGrpSpPr/>
        <p:nvPr/>
      </p:nvGrpSpPr>
      <p:grpSpPr>
        <a:xfrm>
          <a:off x="0" y="0"/>
          <a:ext cx="0" cy="0"/>
          <a:chOff x="0" y="0"/>
          <a:chExt cx="0" cy="0"/>
        </a:xfrm>
      </p:grpSpPr>
      <p:sp>
        <p:nvSpPr>
          <p:cNvPr id="33" name="Google Shape;33;g18934322d17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 name="Google Shape;34;g18934322d17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 name="Shape 40"/>
        <p:cNvGrpSpPr/>
        <p:nvPr/>
      </p:nvGrpSpPr>
      <p:grpSpPr>
        <a:xfrm>
          <a:off x="0" y="0"/>
          <a:ext cx="0" cy="0"/>
          <a:chOff x="0" y="0"/>
          <a:chExt cx="0" cy="0"/>
        </a:xfrm>
      </p:grpSpPr>
      <p:sp>
        <p:nvSpPr>
          <p:cNvPr id="41" name="Google Shape;41;g2070879599e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2" name="Google Shape;42;g2070879599e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 name="Shape 48"/>
        <p:cNvGrpSpPr/>
        <p:nvPr/>
      </p:nvGrpSpPr>
      <p:grpSpPr>
        <a:xfrm>
          <a:off x="0" y="0"/>
          <a:ext cx="0" cy="0"/>
          <a:chOff x="0" y="0"/>
          <a:chExt cx="0" cy="0"/>
        </a:xfrm>
      </p:grpSpPr>
      <p:sp>
        <p:nvSpPr>
          <p:cNvPr id="49" name="Google Shape;49;g2070879599e_0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0" name="Google Shape;50;g2070879599e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 name="Shape 58"/>
        <p:cNvGrpSpPr/>
        <p:nvPr/>
      </p:nvGrpSpPr>
      <p:grpSpPr>
        <a:xfrm>
          <a:off x="0" y="0"/>
          <a:ext cx="0" cy="0"/>
          <a:chOff x="0" y="0"/>
          <a:chExt cx="0" cy="0"/>
        </a:xfrm>
      </p:grpSpPr>
      <p:sp>
        <p:nvSpPr>
          <p:cNvPr id="59" name="Google Shape;59;g2070879599e_0_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0" name="Google Shape;60;g2070879599e_0_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 name="Shape 65"/>
        <p:cNvGrpSpPr/>
        <p:nvPr/>
      </p:nvGrpSpPr>
      <p:grpSpPr>
        <a:xfrm>
          <a:off x="0" y="0"/>
          <a:ext cx="0" cy="0"/>
          <a:chOff x="0" y="0"/>
          <a:chExt cx="0" cy="0"/>
        </a:xfrm>
      </p:grpSpPr>
      <p:sp>
        <p:nvSpPr>
          <p:cNvPr id="66" name="Google Shape;66;g18934322d17_0_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7" name="Google Shape;67;g18934322d17_0_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 name="Shape 72"/>
        <p:cNvGrpSpPr/>
        <p:nvPr/>
      </p:nvGrpSpPr>
      <p:grpSpPr>
        <a:xfrm>
          <a:off x="0" y="0"/>
          <a:ext cx="0" cy="0"/>
          <a:chOff x="0" y="0"/>
          <a:chExt cx="0" cy="0"/>
        </a:xfrm>
      </p:grpSpPr>
      <p:sp>
        <p:nvSpPr>
          <p:cNvPr id="73" name="Google Shape;73;g18934322d17_0_6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4" name="Google Shape;74;g18934322d17_0_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 name="Shape 78"/>
        <p:cNvGrpSpPr/>
        <p:nvPr/>
      </p:nvGrpSpPr>
      <p:grpSpPr>
        <a:xfrm>
          <a:off x="0" y="0"/>
          <a:ext cx="0" cy="0"/>
          <a:chOff x="0" y="0"/>
          <a:chExt cx="0" cy="0"/>
        </a:xfrm>
      </p:grpSpPr>
      <p:sp>
        <p:nvSpPr>
          <p:cNvPr id="79" name="Google Shape;79;g18934322d17_0_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0" name="Google Shape;80;g18934322d17_0_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&#65279;<?xml version="1.0" encoding="utf-8"?><Relationships xmlns="http://schemas.openxmlformats.org/package/2006/relationships"><Relationship Type="http://schemas.openxmlformats.org/officeDocument/2006/relationships/slideMaster" Target="/ppt/slideMasters/slideMaster1.xml" Id="rId1" /></Relationships>
</file>

<file path=ppt/slideLayouts/_rels/slideLayout2.xml.rels>&#65279;<?xml version="1.0" encoding="utf-8"?><Relationships xmlns="http://schemas.openxmlformats.org/package/2006/relationships"><Relationship Type="http://schemas.openxmlformats.org/officeDocument/2006/relationships/slideMaster" Target="/ppt/slideMasters/slideMaster1.xml" Id="rId1" /></Relationships>
</file>

<file path=ppt/slideLayouts/_rels/slideLayout3.xml.rels>&#65279;<?xml version="1.0" encoding="utf-8"?><Relationships xmlns="http://schemas.openxmlformats.org/package/2006/relationships"><Relationship Type="http://schemas.openxmlformats.org/officeDocument/2006/relationships/slideMaster" Target="/ppt/slideMasters/slideMaster1.xml" Id="rId1" /></Relationships>
</file>

<file path=ppt/slideLayouts/_rels/slideLayout4.xml.rels>&#65279;<?xml version="1.0" encoding="utf-8"?><Relationships xmlns="http://schemas.openxmlformats.org/package/2006/relationships"><Relationship Type="http://schemas.openxmlformats.org/officeDocument/2006/relationships/slideMaster" Target="/ppt/slideMasters/slideMaster1.xml" Id="rId1" /></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1" name="Shape 11"/>
        <p:cNvGrpSpPr/>
        <p:nvPr/>
      </p:nvGrpSpPr>
      <p:grpSpPr>
        <a:xfrm>
          <a:off x="0" y="0"/>
          <a:ext cx="0" cy="0"/>
          <a:chOff x="0" y="0"/>
          <a:chExt cx="0" cy="0"/>
        </a:xfrm>
      </p:grpSpPr>
      <p:sp>
        <p:nvSpPr>
          <p:cNvPr id="12" name="Google Shape;12;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Font typeface="Roboto Mono SemiBold"/>
              <a:buNone/>
              <a:defRPr sz="5200">
                <a:latin typeface="Roboto Mono SemiBold"/>
                <a:ea typeface="Roboto Mono SemiBold"/>
                <a:cs typeface="Roboto Mono SemiBold"/>
                <a:sym typeface="Roboto Mono SemiBold"/>
              </a:defRPr>
            </a:lvl1pPr>
            <a:lvl2pPr lvl="1" algn="ctr">
              <a:spcBef>
                <a:spcPts val="0"/>
              </a:spcBef>
              <a:spcAft>
                <a:spcPts val="0"/>
              </a:spcAft>
              <a:buSzPts val="5200"/>
              <a:buFont typeface="Roboto Mono SemiBold"/>
              <a:buNone/>
              <a:defRPr sz="5200">
                <a:latin typeface="Roboto Mono SemiBold"/>
                <a:ea typeface="Roboto Mono SemiBold"/>
                <a:cs typeface="Roboto Mono SemiBold"/>
                <a:sym typeface="Roboto Mono SemiBold"/>
              </a:defRPr>
            </a:lvl2pPr>
            <a:lvl3pPr lvl="2" algn="ctr">
              <a:spcBef>
                <a:spcPts val="0"/>
              </a:spcBef>
              <a:spcAft>
                <a:spcPts val="0"/>
              </a:spcAft>
              <a:buSzPts val="5200"/>
              <a:buFont typeface="Roboto Mono SemiBold"/>
              <a:buNone/>
              <a:defRPr sz="5200">
                <a:latin typeface="Roboto Mono SemiBold"/>
                <a:ea typeface="Roboto Mono SemiBold"/>
                <a:cs typeface="Roboto Mono SemiBold"/>
                <a:sym typeface="Roboto Mono SemiBold"/>
              </a:defRPr>
            </a:lvl3pPr>
            <a:lvl4pPr lvl="3" algn="ctr">
              <a:spcBef>
                <a:spcPts val="0"/>
              </a:spcBef>
              <a:spcAft>
                <a:spcPts val="0"/>
              </a:spcAft>
              <a:buSzPts val="5200"/>
              <a:buFont typeface="Roboto Mono SemiBold"/>
              <a:buNone/>
              <a:defRPr sz="5200">
                <a:latin typeface="Roboto Mono SemiBold"/>
                <a:ea typeface="Roboto Mono SemiBold"/>
                <a:cs typeface="Roboto Mono SemiBold"/>
                <a:sym typeface="Roboto Mono SemiBold"/>
              </a:defRPr>
            </a:lvl4pPr>
            <a:lvl5pPr lvl="4" algn="ctr">
              <a:spcBef>
                <a:spcPts val="0"/>
              </a:spcBef>
              <a:spcAft>
                <a:spcPts val="0"/>
              </a:spcAft>
              <a:buSzPts val="5200"/>
              <a:buFont typeface="Roboto Mono SemiBold"/>
              <a:buNone/>
              <a:defRPr sz="5200">
                <a:latin typeface="Roboto Mono SemiBold"/>
                <a:ea typeface="Roboto Mono SemiBold"/>
                <a:cs typeface="Roboto Mono SemiBold"/>
                <a:sym typeface="Roboto Mono SemiBold"/>
              </a:defRPr>
            </a:lvl5pPr>
            <a:lvl6pPr lvl="5" algn="ctr">
              <a:spcBef>
                <a:spcPts val="0"/>
              </a:spcBef>
              <a:spcAft>
                <a:spcPts val="0"/>
              </a:spcAft>
              <a:buSzPts val="5200"/>
              <a:buFont typeface="Roboto Mono SemiBold"/>
              <a:buNone/>
              <a:defRPr sz="5200">
                <a:latin typeface="Roboto Mono SemiBold"/>
                <a:ea typeface="Roboto Mono SemiBold"/>
                <a:cs typeface="Roboto Mono SemiBold"/>
                <a:sym typeface="Roboto Mono SemiBold"/>
              </a:defRPr>
            </a:lvl6pPr>
            <a:lvl7pPr lvl="6" algn="ctr">
              <a:spcBef>
                <a:spcPts val="0"/>
              </a:spcBef>
              <a:spcAft>
                <a:spcPts val="0"/>
              </a:spcAft>
              <a:buSzPts val="5200"/>
              <a:buFont typeface="Roboto Mono SemiBold"/>
              <a:buNone/>
              <a:defRPr sz="5200">
                <a:latin typeface="Roboto Mono SemiBold"/>
                <a:ea typeface="Roboto Mono SemiBold"/>
                <a:cs typeface="Roboto Mono SemiBold"/>
                <a:sym typeface="Roboto Mono SemiBold"/>
              </a:defRPr>
            </a:lvl7pPr>
            <a:lvl8pPr lvl="7" algn="ctr">
              <a:spcBef>
                <a:spcPts val="0"/>
              </a:spcBef>
              <a:spcAft>
                <a:spcPts val="0"/>
              </a:spcAft>
              <a:buSzPts val="5200"/>
              <a:buFont typeface="Roboto Mono SemiBold"/>
              <a:buNone/>
              <a:defRPr sz="5200">
                <a:latin typeface="Roboto Mono SemiBold"/>
                <a:ea typeface="Roboto Mono SemiBold"/>
                <a:cs typeface="Roboto Mono SemiBold"/>
                <a:sym typeface="Roboto Mono SemiBold"/>
              </a:defRPr>
            </a:lvl8pPr>
            <a:lvl9pPr lvl="8" algn="ctr">
              <a:spcBef>
                <a:spcPts val="0"/>
              </a:spcBef>
              <a:spcAft>
                <a:spcPts val="0"/>
              </a:spcAft>
              <a:buSzPts val="5200"/>
              <a:buFont typeface="Roboto Mono SemiBold"/>
              <a:buNone/>
              <a:defRPr sz="5200">
                <a:latin typeface="Roboto Mono SemiBold"/>
                <a:ea typeface="Roboto Mono SemiBold"/>
                <a:cs typeface="Roboto Mono SemiBold"/>
                <a:sym typeface="Roboto Mono SemiBold"/>
              </a:defRPr>
            </a:lvl9pPr>
          </a:lstStyle>
          <a:p/>
        </p:txBody>
      </p:sp>
      <p:sp>
        <p:nvSpPr>
          <p:cNvPr id="13" name="Google Shape;13;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4" name="Google Shape;14;p2"/>
          <p:cNvSpPr txBox="1"/>
          <p:nvPr>
            <p:ph idx="12" type="sldNum"/>
          </p:nvPr>
        </p:nvSpPr>
        <p:spPr>
          <a:xfrm>
            <a:off x="8534733" y="514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5" name="Shape 15"/>
        <p:cNvGrpSpPr/>
        <p:nvPr/>
      </p:nvGrpSpPr>
      <p:grpSpPr>
        <a:xfrm>
          <a:off x="0" y="0"/>
          <a:ext cx="0" cy="0"/>
          <a:chOff x="0" y="0"/>
          <a:chExt cx="0" cy="0"/>
        </a:xfrm>
      </p:grpSpPr>
      <p:sp>
        <p:nvSpPr>
          <p:cNvPr id="16" name="Google Shape;16;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Font typeface="Roboto Mono Medium"/>
              <a:buNone/>
              <a:defRPr sz="3600">
                <a:latin typeface="Roboto Mono Medium"/>
                <a:ea typeface="Roboto Mono Medium"/>
                <a:cs typeface="Roboto Mono Medium"/>
                <a:sym typeface="Roboto Mono Medium"/>
              </a:defRPr>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7" name="Google Shape;17;p3"/>
          <p:cNvSpPr txBox="1"/>
          <p:nvPr>
            <p:ph idx="12" type="sldNum"/>
          </p:nvPr>
        </p:nvSpPr>
        <p:spPr>
          <a:xfrm>
            <a:off x="8534733" y="514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8" name="Shape 18"/>
        <p:cNvGrpSpPr/>
        <p:nvPr/>
      </p:nvGrpSpPr>
      <p:grpSpPr>
        <a:xfrm>
          <a:off x="0" y="0"/>
          <a:ext cx="0" cy="0"/>
          <a:chOff x="0" y="0"/>
          <a:chExt cx="0" cy="0"/>
        </a:xfrm>
      </p:grpSpPr>
      <p:sp>
        <p:nvSpPr>
          <p:cNvPr id="19" name="Google Shape;19;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Font typeface="Roboto Mono Medium"/>
              <a:buNone/>
              <a:defRPr>
                <a:latin typeface="Roboto Mono Medium"/>
                <a:ea typeface="Roboto Mono Medium"/>
                <a:cs typeface="Roboto Mono Medium"/>
                <a:sym typeface="Roboto Mono Medium"/>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0" name="Google Shape;20;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Font typeface="Roboto Mono"/>
              <a:buChar char="●"/>
              <a:defRPr>
                <a:latin typeface="Roboto Mono"/>
                <a:ea typeface="Roboto Mono"/>
                <a:cs typeface="Roboto Mono"/>
                <a:sym typeface="Roboto Mono"/>
              </a:defRPr>
            </a:lvl1pPr>
            <a:lvl2pPr indent="-317500" lvl="1" marL="914400">
              <a:spcBef>
                <a:spcPts val="0"/>
              </a:spcBef>
              <a:spcAft>
                <a:spcPts val="0"/>
              </a:spcAft>
              <a:buSzPts val="1400"/>
              <a:buFont typeface="Roboto Mono"/>
              <a:buChar char="○"/>
              <a:defRPr>
                <a:latin typeface="Roboto Mono"/>
                <a:ea typeface="Roboto Mono"/>
                <a:cs typeface="Roboto Mono"/>
                <a:sym typeface="Roboto Mono"/>
              </a:defRPr>
            </a:lvl2pPr>
            <a:lvl3pPr indent="-317500" lvl="2" marL="1371600">
              <a:spcBef>
                <a:spcPts val="0"/>
              </a:spcBef>
              <a:spcAft>
                <a:spcPts val="0"/>
              </a:spcAft>
              <a:buSzPts val="1400"/>
              <a:buFont typeface="Roboto Mono"/>
              <a:buChar char="■"/>
              <a:defRPr>
                <a:latin typeface="Roboto Mono"/>
                <a:ea typeface="Roboto Mono"/>
                <a:cs typeface="Roboto Mono"/>
                <a:sym typeface="Roboto Mono"/>
              </a:defRPr>
            </a:lvl3pPr>
            <a:lvl4pPr indent="-317500" lvl="3" marL="1828800">
              <a:spcBef>
                <a:spcPts val="0"/>
              </a:spcBef>
              <a:spcAft>
                <a:spcPts val="0"/>
              </a:spcAft>
              <a:buSzPts val="1400"/>
              <a:buFont typeface="Roboto Mono"/>
              <a:buChar char="●"/>
              <a:defRPr>
                <a:latin typeface="Roboto Mono"/>
                <a:ea typeface="Roboto Mono"/>
                <a:cs typeface="Roboto Mono"/>
                <a:sym typeface="Roboto Mono"/>
              </a:defRPr>
            </a:lvl4pPr>
            <a:lvl5pPr indent="-317500" lvl="4" marL="2286000">
              <a:spcBef>
                <a:spcPts val="0"/>
              </a:spcBef>
              <a:spcAft>
                <a:spcPts val="0"/>
              </a:spcAft>
              <a:buSzPts val="1400"/>
              <a:buFont typeface="Roboto Mono"/>
              <a:buChar char="○"/>
              <a:defRPr>
                <a:latin typeface="Roboto Mono"/>
                <a:ea typeface="Roboto Mono"/>
                <a:cs typeface="Roboto Mono"/>
                <a:sym typeface="Roboto Mono"/>
              </a:defRPr>
            </a:lvl5pPr>
            <a:lvl6pPr indent="-317500" lvl="5" marL="2743200">
              <a:spcBef>
                <a:spcPts val="0"/>
              </a:spcBef>
              <a:spcAft>
                <a:spcPts val="0"/>
              </a:spcAft>
              <a:buSzPts val="1400"/>
              <a:buFont typeface="Roboto Mono"/>
              <a:buChar char="■"/>
              <a:defRPr>
                <a:latin typeface="Roboto Mono"/>
                <a:ea typeface="Roboto Mono"/>
                <a:cs typeface="Roboto Mono"/>
                <a:sym typeface="Roboto Mono"/>
              </a:defRPr>
            </a:lvl6pPr>
            <a:lvl7pPr indent="-317500" lvl="6" marL="3200400">
              <a:spcBef>
                <a:spcPts val="0"/>
              </a:spcBef>
              <a:spcAft>
                <a:spcPts val="0"/>
              </a:spcAft>
              <a:buSzPts val="1400"/>
              <a:buFont typeface="Roboto Mono"/>
              <a:buChar char="●"/>
              <a:defRPr>
                <a:latin typeface="Roboto Mono"/>
                <a:ea typeface="Roboto Mono"/>
                <a:cs typeface="Roboto Mono"/>
                <a:sym typeface="Roboto Mono"/>
              </a:defRPr>
            </a:lvl7pPr>
            <a:lvl8pPr indent="-317500" lvl="7" marL="3657600">
              <a:spcBef>
                <a:spcPts val="0"/>
              </a:spcBef>
              <a:spcAft>
                <a:spcPts val="0"/>
              </a:spcAft>
              <a:buSzPts val="1400"/>
              <a:buFont typeface="Roboto Mono"/>
              <a:buChar char="○"/>
              <a:defRPr>
                <a:latin typeface="Roboto Mono"/>
                <a:ea typeface="Roboto Mono"/>
                <a:cs typeface="Roboto Mono"/>
                <a:sym typeface="Roboto Mono"/>
              </a:defRPr>
            </a:lvl8pPr>
            <a:lvl9pPr indent="-317500" lvl="8" marL="4114800">
              <a:spcBef>
                <a:spcPts val="0"/>
              </a:spcBef>
              <a:spcAft>
                <a:spcPts val="0"/>
              </a:spcAft>
              <a:buSzPts val="1400"/>
              <a:buFont typeface="Roboto Mono"/>
              <a:buChar char="■"/>
              <a:defRPr>
                <a:latin typeface="Roboto Mono"/>
                <a:ea typeface="Roboto Mono"/>
                <a:cs typeface="Roboto Mono"/>
                <a:sym typeface="Roboto Mono"/>
              </a:defRPr>
            </a:lvl9pPr>
          </a:lstStyle>
          <a:p/>
        </p:txBody>
      </p:sp>
      <p:sp>
        <p:nvSpPr>
          <p:cNvPr id="21" name="Google Shape;21;p4"/>
          <p:cNvSpPr txBox="1"/>
          <p:nvPr>
            <p:ph idx="12" type="sldNum"/>
          </p:nvPr>
        </p:nvSpPr>
        <p:spPr>
          <a:xfrm>
            <a:off x="8534733" y="514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seño personalizado 1">
  <p:cSld name="CUSTOM">
    <p:spTree>
      <p:nvGrpSpPr>
        <p:cNvPr id="22" name="Shape 22"/>
        <p:cNvGrpSpPr/>
        <p:nvPr/>
      </p:nvGrpSpPr>
      <p:grpSpPr>
        <a:xfrm>
          <a:off x="0" y="0"/>
          <a:ext cx="0" cy="0"/>
          <a:chOff x="0" y="0"/>
          <a:chExt cx="0" cy="0"/>
        </a:xfrm>
      </p:grpSpPr>
      <p:sp>
        <p:nvSpPr>
          <p:cNvPr id="23" name="Google Shape;23;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atin typeface="Roboto Mono"/>
                <a:ea typeface="Roboto Mono"/>
                <a:cs typeface="Roboto Mono"/>
                <a:sym typeface="Roboto Mono"/>
              </a:defRPr>
            </a:lvl1pPr>
            <a:lvl2pPr lvl="1">
              <a:spcBef>
                <a:spcPts val="0"/>
              </a:spcBef>
              <a:spcAft>
                <a:spcPts val="0"/>
              </a:spcAft>
              <a:buSzPts val="2800"/>
              <a:buNone/>
              <a:defRPr>
                <a:latin typeface="Roboto Mono"/>
                <a:ea typeface="Roboto Mono"/>
                <a:cs typeface="Roboto Mono"/>
                <a:sym typeface="Roboto Mono"/>
              </a:defRPr>
            </a:lvl2pPr>
            <a:lvl3pPr lvl="2">
              <a:spcBef>
                <a:spcPts val="0"/>
              </a:spcBef>
              <a:spcAft>
                <a:spcPts val="0"/>
              </a:spcAft>
              <a:buSzPts val="2800"/>
              <a:buNone/>
              <a:defRPr>
                <a:latin typeface="Roboto Mono"/>
                <a:ea typeface="Roboto Mono"/>
                <a:cs typeface="Roboto Mono"/>
                <a:sym typeface="Roboto Mono"/>
              </a:defRPr>
            </a:lvl3pPr>
            <a:lvl4pPr lvl="3">
              <a:spcBef>
                <a:spcPts val="0"/>
              </a:spcBef>
              <a:spcAft>
                <a:spcPts val="0"/>
              </a:spcAft>
              <a:buSzPts val="2800"/>
              <a:buNone/>
              <a:defRPr>
                <a:latin typeface="Roboto Mono"/>
                <a:ea typeface="Roboto Mono"/>
                <a:cs typeface="Roboto Mono"/>
                <a:sym typeface="Roboto Mono"/>
              </a:defRPr>
            </a:lvl4pPr>
            <a:lvl5pPr lvl="4">
              <a:spcBef>
                <a:spcPts val="0"/>
              </a:spcBef>
              <a:spcAft>
                <a:spcPts val="0"/>
              </a:spcAft>
              <a:buSzPts val="2800"/>
              <a:buNone/>
              <a:defRPr>
                <a:latin typeface="Roboto Mono"/>
                <a:ea typeface="Roboto Mono"/>
                <a:cs typeface="Roboto Mono"/>
                <a:sym typeface="Roboto Mono"/>
              </a:defRPr>
            </a:lvl5pPr>
            <a:lvl6pPr lvl="5">
              <a:spcBef>
                <a:spcPts val="0"/>
              </a:spcBef>
              <a:spcAft>
                <a:spcPts val="0"/>
              </a:spcAft>
              <a:buSzPts val="2800"/>
              <a:buNone/>
              <a:defRPr>
                <a:latin typeface="Roboto Mono"/>
                <a:ea typeface="Roboto Mono"/>
                <a:cs typeface="Roboto Mono"/>
                <a:sym typeface="Roboto Mono"/>
              </a:defRPr>
            </a:lvl6pPr>
            <a:lvl7pPr lvl="6">
              <a:spcBef>
                <a:spcPts val="0"/>
              </a:spcBef>
              <a:spcAft>
                <a:spcPts val="0"/>
              </a:spcAft>
              <a:buSzPts val="2800"/>
              <a:buNone/>
              <a:defRPr>
                <a:latin typeface="Roboto Mono"/>
                <a:ea typeface="Roboto Mono"/>
                <a:cs typeface="Roboto Mono"/>
                <a:sym typeface="Roboto Mono"/>
              </a:defRPr>
            </a:lvl7pPr>
            <a:lvl8pPr lvl="7">
              <a:spcBef>
                <a:spcPts val="0"/>
              </a:spcBef>
              <a:spcAft>
                <a:spcPts val="0"/>
              </a:spcAft>
              <a:buSzPts val="2800"/>
              <a:buNone/>
              <a:defRPr>
                <a:latin typeface="Roboto Mono"/>
                <a:ea typeface="Roboto Mono"/>
                <a:cs typeface="Roboto Mono"/>
                <a:sym typeface="Roboto Mono"/>
              </a:defRPr>
            </a:lvl8pPr>
            <a:lvl9pPr lvl="8">
              <a:spcBef>
                <a:spcPts val="0"/>
              </a:spcBef>
              <a:spcAft>
                <a:spcPts val="0"/>
              </a:spcAft>
              <a:buSzPts val="2800"/>
              <a:buNone/>
              <a:defRPr>
                <a:latin typeface="Roboto Mono"/>
                <a:ea typeface="Roboto Mono"/>
                <a:cs typeface="Roboto Mono"/>
                <a:sym typeface="Roboto Mono"/>
              </a:defRPr>
            </a:lvl9pPr>
          </a:lstStyle>
          <a:p/>
        </p:txBody>
      </p:sp>
      <p:sp>
        <p:nvSpPr>
          <p:cNvPr id="24" name="Google Shape;24;p5"/>
          <p:cNvSpPr txBox="1"/>
          <p:nvPr/>
        </p:nvSpPr>
        <p:spPr>
          <a:xfrm>
            <a:off x="539525" y="1654550"/>
            <a:ext cx="8012100" cy="4002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s">
                <a:solidFill>
                  <a:schemeClr val="lt2"/>
                </a:solidFill>
                <a:latin typeface="Roboto Mono"/>
                <a:ea typeface="Roboto Mono"/>
                <a:cs typeface="Roboto Mono"/>
                <a:sym typeface="Roboto Mono"/>
              </a:rPr>
              <a:t>Lalalalalalalala</a:t>
            </a:r>
            <a:endParaRPr>
              <a:solidFill>
                <a:schemeClr val="lt2"/>
              </a:solidFill>
              <a:latin typeface="Roboto Mono"/>
              <a:ea typeface="Roboto Mono"/>
              <a:cs typeface="Roboto Mono"/>
              <a:sym typeface="Roboto Mono"/>
            </a:endParaRPr>
          </a:p>
        </p:txBody>
      </p:sp>
    </p:spTree>
  </p:cSld>
  <p:clrMapOvr>
    <a:masterClrMapping/>
  </p:clrMapOvr>
</p:sldLayout>
</file>

<file path=ppt/slideMasters/_rels/slideMaster1.xml.rels>&#65279;<?xml version="1.0" encoding="utf-8"?><Relationships xmlns="http://schemas.openxmlformats.org/package/2006/relationships"><Relationship Type="http://schemas.openxmlformats.org/officeDocument/2006/relationships/image" Target="/ppt/media/image1.png" Id="rId1" /><Relationship Type="http://schemas.openxmlformats.org/officeDocument/2006/relationships/image" Target="/ppt/media/image4.png" Id="rId2" /><Relationship Type="http://schemas.openxmlformats.org/officeDocument/2006/relationships/slideLayout" Target="/ppt/slideLayouts/slideLayout1.xml" Id="rId3" /><Relationship Type="http://schemas.openxmlformats.org/officeDocument/2006/relationships/slideLayout" Target="/ppt/slideLayouts/slideLayout2.xml" Id="rId4" /><Relationship Type="http://schemas.openxmlformats.org/officeDocument/2006/relationships/slideLayout" Target="/ppt/slideLayouts/slideLayout3.xml" Id="rId5" /><Relationship Type="http://schemas.openxmlformats.org/officeDocument/2006/relationships/slideLayout" Target="/ppt/slideLayouts/slideLayout4.xml" Id="rId6" /><Relationship Type="http://schemas.openxmlformats.org/officeDocument/2006/relationships/theme" Target="/ppt/theme/theme1.xml" Id="rId7" /></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dark-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Font typeface="Roboto Mono Medium"/>
              <a:buNone/>
              <a:defRPr sz="2800">
                <a:solidFill>
                  <a:schemeClr val="dk1"/>
                </a:solidFill>
                <a:latin typeface="Roboto Mono Medium"/>
                <a:ea typeface="Roboto Mono Medium"/>
                <a:cs typeface="Roboto Mono Medium"/>
                <a:sym typeface="Roboto Mono Medium"/>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lt2"/>
              </a:buClr>
              <a:buSzPts val="1800"/>
              <a:buFont typeface="Roboto Mono"/>
              <a:buChar char="●"/>
              <a:defRPr sz="1800">
                <a:solidFill>
                  <a:schemeClr val="lt2"/>
                </a:solidFill>
                <a:latin typeface="Roboto Mono"/>
                <a:ea typeface="Roboto Mono"/>
                <a:cs typeface="Roboto Mono"/>
                <a:sym typeface="Roboto Mono"/>
              </a:defRPr>
            </a:lvl1pPr>
            <a:lvl2pPr indent="-317500" lvl="1" marL="914400">
              <a:lnSpc>
                <a:spcPct val="115000"/>
              </a:lnSpc>
              <a:spcBef>
                <a:spcPts val="0"/>
              </a:spcBef>
              <a:spcAft>
                <a:spcPts val="0"/>
              </a:spcAft>
              <a:buClr>
                <a:schemeClr val="lt2"/>
              </a:buClr>
              <a:buSzPts val="1400"/>
              <a:buFont typeface="Roboto Mono"/>
              <a:buChar char="○"/>
              <a:defRPr>
                <a:solidFill>
                  <a:schemeClr val="lt2"/>
                </a:solidFill>
                <a:latin typeface="Roboto Mono"/>
                <a:ea typeface="Roboto Mono"/>
                <a:cs typeface="Roboto Mono"/>
                <a:sym typeface="Roboto Mono"/>
              </a:defRPr>
            </a:lvl2pPr>
            <a:lvl3pPr indent="-317500" lvl="2" marL="1371600">
              <a:lnSpc>
                <a:spcPct val="115000"/>
              </a:lnSpc>
              <a:spcBef>
                <a:spcPts val="0"/>
              </a:spcBef>
              <a:spcAft>
                <a:spcPts val="0"/>
              </a:spcAft>
              <a:buClr>
                <a:schemeClr val="lt2"/>
              </a:buClr>
              <a:buSzPts val="1400"/>
              <a:buFont typeface="Roboto Mono"/>
              <a:buChar char="■"/>
              <a:defRPr>
                <a:solidFill>
                  <a:schemeClr val="lt2"/>
                </a:solidFill>
                <a:latin typeface="Roboto Mono"/>
                <a:ea typeface="Roboto Mono"/>
                <a:cs typeface="Roboto Mono"/>
                <a:sym typeface="Roboto Mono"/>
              </a:defRPr>
            </a:lvl3pPr>
            <a:lvl4pPr indent="-317500" lvl="3" marL="1828800">
              <a:lnSpc>
                <a:spcPct val="115000"/>
              </a:lnSpc>
              <a:spcBef>
                <a:spcPts val="0"/>
              </a:spcBef>
              <a:spcAft>
                <a:spcPts val="0"/>
              </a:spcAft>
              <a:buClr>
                <a:schemeClr val="lt2"/>
              </a:buClr>
              <a:buSzPts val="1400"/>
              <a:buFont typeface="Roboto Mono"/>
              <a:buChar char="●"/>
              <a:defRPr>
                <a:solidFill>
                  <a:schemeClr val="lt2"/>
                </a:solidFill>
                <a:latin typeface="Roboto Mono"/>
                <a:ea typeface="Roboto Mono"/>
                <a:cs typeface="Roboto Mono"/>
                <a:sym typeface="Roboto Mono"/>
              </a:defRPr>
            </a:lvl4pPr>
            <a:lvl5pPr indent="-317500" lvl="4" marL="2286000">
              <a:lnSpc>
                <a:spcPct val="115000"/>
              </a:lnSpc>
              <a:spcBef>
                <a:spcPts val="0"/>
              </a:spcBef>
              <a:spcAft>
                <a:spcPts val="0"/>
              </a:spcAft>
              <a:buClr>
                <a:schemeClr val="lt2"/>
              </a:buClr>
              <a:buSzPts val="1400"/>
              <a:buFont typeface="Roboto Mono"/>
              <a:buChar char="○"/>
              <a:defRPr>
                <a:solidFill>
                  <a:schemeClr val="lt2"/>
                </a:solidFill>
                <a:latin typeface="Roboto Mono"/>
                <a:ea typeface="Roboto Mono"/>
                <a:cs typeface="Roboto Mono"/>
                <a:sym typeface="Roboto Mono"/>
              </a:defRPr>
            </a:lvl5pPr>
            <a:lvl6pPr indent="-317500" lvl="5" marL="2743200">
              <a:lnSpc>
                <a:spcPct val="115000"/>
              </a:lnSpc>
              <a:spcBef>
                <a:spcPts val="0"/>
              </a:spcBef>
              <a:spcAft>
                <a:spcPts val="0"/>
              </a:spcAft>
              <a:buClr>
                <a:schemeClr val="lt2"/>
              </a:buClr>
              <a:buSzPts val="1400"/>
              <a:buFont typeface="Roboto Mono"/>
              <a:buChar char="■"/>
              <a:defRPr>
                <a:solidFill>
                  <a:schemeClr val="lt2"/>
                </a:solidFill>
                <a:latin typeface="Roboto Mono"/>
                <a:ea typeface="Roboto Mono"/>
                <a:cs typeface="Roboto Mono"/>
                <a:sym typeface="Roboto Mono"/>
              </a:defRPr>
            </a:lvl6pPr>
            <a:lvl7pPr indent="-317500" lvl="6" marL="3200400">
              <a:lnSpc>
                <a:spcPct val="115000"/>
              </a:lnSpc>
              <a:spcBef>
                <a:spcPts val="0"/>
              </a:spcBef>
              <a:spcAft>
                <a:spcPts val="0"/>
              </a:spcAft>
              <a:buClr>
                <a:schemeClr val="lt2"/>
              </a:buClr>
              <a:buSzPts val="1400"/>
              <a:buFont typeface="Roboto Mono"/>
              <a:buChar char="●"/>
              <a:defRPr>
                <a:solidFill>
                  <a:schemeClr val="lt2"/>
                </a:solidFill>
                <a:latin typeface="Roboto Mono"/>
                <a:ea typeface="Roboto Mono"/>
                <a:cs typeface="Roboto Mono"/>
                <a:sym typeface="Roboto Mono"/>
              </a:defRPr>
            </a:lvl7pPr>
            <a:lvl8pPr indent="-317500" lvl="7" marL="3657600">
              <a:lnSpc>
                <a:spcPct val="115000"/>
              </a:lnSpc>
              <a:spcBef>
                <a:spcPts val="0"/>
              </a:spcBef>
              <a:spcAft>
                <a:spcPts val="0"/>
              </a:spcAft>
              <a:buClr>
                <a:schemeClr val="lt2"/>
              </a:buClr>
              <a:buSzPts val="1400"/>
              <a:buFont typeface="Roboto Mono"/>
              <a:buChar char="○"/>
              <a:defRPr>
                <a:solidFill>
                  <a:schemeClr val="lt2"/>
                </a:solidFill>
                <a:latin typeface="Roboto Mono"/>
                <a:ea typeface="Roboto Mono"/>
                <a:cs typeface="Roboto Mono"/>
                <a:sym typeface="Roboto Mono"/>
              </a:defRPr>
            </a:lvl8pPr>
            <a:lvl9pPr indent="-317500" lvl="8" marL="4114800">
              <a:lnSpc>
                <a:spcPct val="115000"/>
              </a:lnSpc>
              <a:spcBef>
                <a:spcPts val="0"/>
              </a:spcBef>
              <a:spcAft>
                <a:spcPts val="0"/>
              </a:spcAft>
              <a:buClr>
                <a:schemeClr val="lt2"/>
              </a:buClr>
              <a:buSzPts val="1400"/>
              <a:buFont typeface="Roboto Mono"/>
              <a:buChar char="■"/>
              <a:defRPr>
                <a:solidFill>
                  <a:schemeClr val="lt2"/>
                </a:solidFill>
                <a:latin typeface="Roboto Mono"/>
                <a:ea typeface="Roboto Mono"/>
                <a:cs typeface="Roboto Mono"/>
                <a:sym typeface="Roboto Mono"/>
              </a:defRPr>
            </a:lvl9pPr>
          </a:lstStyle>
          <a:p/>
        </p:txBody>
      </p:sp>
      <p:sp>
        <p:nvSpPr>
          <p:cNvPr id="8" name="Google Shape;8;p1"/>
          <p:cNvSpPr txBox="1"/>
          <p:nvPr>
            <p:ph idx="12" type="sldNum"/>
          </p:nvPr>
        </p:nvSpPr>
        <p:spPr>
          <a:xfrm>
            <a:off x="8534733" y="514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lt2"/>
                </a:solidFill>
              </a:defRPr>
            </a:lvl1pPr>
            <a:lvl2pPr lvl="1" algn="r">
              <a:buNone/>
              <a:defRPr sz="1000">
                <a:solidFill>
                  <a:schemeClr val="lt2"/>
                </a:solidFill>
              </a:defRPr>
            </a:lvl2pPr>
            <a:lvl3pPr lvl="2" algn="r">
              <a:buNone/>
              <a:defRPr sz="1000">
                <a:solidFill>
                  <a:schemeClr val="lt2"/>
                </a:solidFill>
              </a:defRPr>
            </a:lvl3pPr>
            <a:lvl4pPr lvl="3" algn="r">
              <a:buNone/>
              <a:defRPr sz="1000">
                <a:solidFill>
                  <a:schemeClr val="lt2"/>
                </a:solidFill>
              </a:defRPr>
            </a:lvl4pPr>
            <a:lvl5pPr lvl="4" algn="r">
              <a:buNone/>
              <a:defRPr sz="1000">
                <a:solidFill>
                  <a:schemeClr val="lt2"/>
                </a:solidFill>
              </a:defRPr>
            </a:lvl5pPr>
            <a:lvl6pPr lvl="5" algn="r">
              <a:buNone/>
              <a:defRPr sz="1000">
                <a:solidFill>
                  <a:schemeClr val="lt2"/>
                </a:solidFill>
              </a:defRPr>
            </a:lvl6pPr>
            <a:lvl7pPr lvl="6" algn="r">
              <a:buNone/>
              <a:defRPr sz="1000">
                <a:solidFill>
                  <a:schemeClr val="lt2"/>
                </a:solidFill>
              </a:defRPr>
            </a:lvl7pPr>
            <a:lvl8pPr lvl="7" algn="r">
              <a:buNone/>
              <a:defRPr sz="1000">
                <a:solidFill>
                  <a:schemeClr val="lt2"/>
                </a:solidFill>
              </a:defRPr>
            </a:lvl8pPr>
            <a:lvl9pPr lvl="8" algn="r">
              <a:buNone/>
              <a:defRPr sz="1000">
                <a:solidFill>
                  <a:schemeClr val="lt2"/>
                </a:solidFill>
              </a:defRPr>
            </a:lvl9pPr>
          </a:lstStyle>
          <a:p>
            <a:pPr indent="0" lvl="0" marL="0" rtl="0" algn="r">
              <a:spcBef>
                <a:spcPts val="0"/>
              </a:spcBef>
              <a:spcAft>
                <a:spcPts val="0"/>
              </a:spcAft>
              <a:buNone/>
            </a:pPr>
            <a:fld id="{00000000-1234-1234-1234-123412341234}" type="slidenum">
              <a:rPr lang="es"/>
              <a:t>‹#›</a:t>
            </a:fld>
            <a:endParaRPr/>
          </a:p>
        </p:txBody>
      </p:sp>
      <p:pic>
        <p:nvPicPr>
          <p:cNvPr id="9" name="Google Shape;9;p1"/>
          <p:cNvPicPr preferRelativeResize="0"/>
          <p:nvPr/>
        </p:nvPicPr>
        <p:blipFill>
          <a:blip r:embed="rId1">
            <a:alphaModFix/>
          </a:blip>
          <a:stretch>
            <a:fillRect/>
          </a:stretch>
        </p:blipFill>
        <p:spPr>
          <a:xfrm>
            <a:off x="8033125" y="4032625"/>
            <a:ext cx="1110876" cy="1110876"/>
          </a:xfrm>
          <a:prstGeom prst="rect">
            <a:avLst/>
          </a:prstGeom>
          <a:noFill/>
          <a:ln>
            <a:noFill/>
          </a:ln>
        </p:spPr>
      </p:pic>
      <p:pic>
        <p:nvPicPr>
          <p:cNvPr id="10" name="Google Shape;10;p1"/>
          <p:cNvPicPr preferRelativeResize="0"/>
          <p:nvPr/>
        </p:nvPicPr>
        <p:blipFill>
          <a:blip r:embed="rId2">
            <a:alphaModFix/>
          </a:blip>
          <a:stretch>
            <a:fillRect/>
          </a:stretch>
        </p:blipFill>
        <p:spPr>
          <a:xfrm>
            <a:off x="0" y="4084300"/>
            <a:ext cx="1007524" cy="1007524"/>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8" r:id="rId3"/>
    <p:sldLayoutId id="2147483649" r:id="rId4"/>
    <p:sldLayoutId id="2147483650" r:id="rId5"/>
    <p:sldLayoutId id="2147483651" r:id="rId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&#65279;<?xml version="1.0" encoding="utf-8"?><Relationships xmlns="http://schemas.openxmlformats.org/package/2006/relationships"><Relationship Type="http://schemas.openxmlformats.org/officeDocument/2006/relationships/slideLayout" Target="/ppt/slideLayouts/slideLayout1.xml" Id="rId1" /><Relationship Type="http://schemas.openxmlformats.org/officeDocument/2006/relationships/notesSlide" Target="/ppt/notesSlides/notesSlide1.xml" Id="rId2" /><Relationship Type="http://schemas.openxmlformats.org/officeDocument/2006/relationships/image" Target="/ppt/media/image1.png" Id="rId3" /></Relationships>
</file>

<file path=ppt/slides/_rels/slide2.xml.rels>&#65279;<?xml version="1.0" encoding="utf-8"?><Relationships xmlns="http://schemas.openxmlformats.org/package/2006/relationships"><Relationship Type="http://schemas.openxmlformats.org/officeDocument/2006/relationships/slideLayout" Target="/ppt/slideLayouts/slideLayout3.xml" Id="rId1" /><Relationship Type="http://schemas.openxmlformats.org/officeDocument/2006/relationships/notesSlide" Target="/ppt/notesSlides/notesSlide2.xml" Id="rId2" /></Relationships>
</file>

<file path=ppt/slides/_rels/slide3.xml.rels>&#65279;<?xml version="1.0" encoding="utf-8"?><Relationships xmlns="http://schemas.openxmlformats.org/package/2006/relationships"><Relationship Type="http://schemas.openxmlformats.org/officeDocument/2006/relationships/slideLayout" Target="/ppt/slideLayouts/slideLayout3.xml" Id="rId1" /><Relationship Type="http://schemas.openxmlformats.org/officeDocument/2006/relationships/notesSlide" Target="/ppt/notesSlides/notesSlide3.xml" Id="rId2" /><Relationship Type="http://schemas.openxmlformats.org/officeDocument/2006/relationships/image" Target="/ppt/media/image3.png" Id="rId3" /></Relationships>
</file>

<file path=ppt/slides/_rels/slide4.xml.rels>&#65279;<?xml version="1.0" encoding="utf-8"?><Relationships xmlns="http://schemas.openxmlformats.org/package/2006/relationships"><Relationship Type="http://schemas.openxmlformats.org/officeDocument/2006/relationships/slideLayout" Target="/ppt/slideLayouts/slideLayout3.xml" Id="rId1" /><Relationship Type="http://schemas.openxmlformats.org/officeDocument/2006/relationships/notesSlide" Target="/ppt/notesSlides/notesSlide4.xml" Id="rId2" /></Relationships>
</file>

<file path=ppt/slides/_rels/slide5.xml.rels>&#65279;<?xml version="1.0" encoding="utf-8"?><Relationships xmlns="http://schemas.openxmlformats.org/package/2006/relationships"><Relationship Type="http://schemas.openxmlformats.org/officeDocument/2006/relationships/slideLayout" Target="/ppt/slideLayouts/slideLayout3.xml" Id="rId1" /><Relationship Type="http://schemas.openxmlformats.org/officeDocument/2006/relationships/notesSlide" Target="/ppt/notesSlides/notesSlide5.xml" Id="rId2" /></Relationships>
</file>

<file path=ppt/slides/_rels/slide6.xml.rels>&#65279;<?xml version="1.0" encoding="utf-8"?><Relationships xmlns="http://schemas.openxmlformats.org/package/2006/relationships"><Relationship Type="http://schemas.openxmlformats.org/officeDocument/2006/relationships/slideLayout" Target="/ppt/slideLayouts/slideLayout3.xml" Id="rId1" /><Relationship Type="http://schemas.openxmlformats.org/officeDocument/2006/relationships/notesSlide" Target="/ppt/notesSlides/notesSlide6.xml" Id="rId2" /><Relationship Type="http://schemas.openxmlformats.org/officeDocument/2006/relationships/hyperlink" Target="https://docs.aws.amazon.com/kms/latest/developerguide/grants.html#terms-grant-operations" TargetMode="External" Id="rId3" /></Relationships>
</file>

<file path=ppt/slides/_rels/slide7.xml.rels>&#65279;<?xml version="1.0" encoding="utf-8"?><Relationships xmlns="http://schemas.openxmlformats.org/package/2006/relationships"><Relationship Type="http://schemas.openxmlformats.org/officeDocument/2006/relationships/slideLayout" Target="/ppt/slideLayouts/slideLayout3.xml" Id="rId1" /><Relationship Type="http://schemas.openxmlformats.org/officeDocument/2006/relationships/notesSlide" Target="/ppt/notesSlides/notesSlide7.xml" Id="rId2" /><Relationship Type="http://schemas.openxmlformats.org/officeDocument/2006/relationships/hyperlink" Target="https://cloud.hacktricks.xyz/pentesting-cloud/aws-pentesting/aws-post-exploitation/aws-kms-post-exploitation" TargetMode="External" Id="rId3" /></Relationships>
</file>

<file path=ppt/slides/_rels/slide8.xml.rels>&#65279;<?xml version="1.0" encoding="utf-8"?><Relationships xmlns="http://schemas.openxmlformats.org/package/2006/relationships"><Relationship Type="http://schemas.openxmlformats.org/officeDocument/2006/relationships/slideLayout" Target="/ppt/slideLayouts/slideLayout3.xml" Id="rId1" /><Relationship Type="http://schemas.openxmlformats.org/officeDocument/2006/relationships/notesSlide" Target="/ppt/notesSlides/notesSlide8.xml" Id="rId2" /><Relationship Type="http://schemas.openxmlformats.org/officeDocument/2006/relationships/hyperlink" Target="https://cloud.hacktricks.xyz/pentesting-cloud/aws-pentesting/aws-persistence/aws-kms-persistence" TargetMode="External" Id="rId3" /></Relationships>
</file>

<file path=ppt/slides/slide1.xml><?xml version="1.0" encoding="utf-8"?>
<p:sld xmlns:a16="http://schemas.microsoft.com/office/drawing/2014/mai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 name="Shape 28"/>
        <p:cNvGrpSpPr/>
        <p:nvPr/>
      </p:nvGrpSpPr>
      <p:grpSpPr>
        <a:xfrm>
          <a:off x="0" y="0"/>
          <a:ext cx="0" cy="0"/>
          <a:chOff x="0" y="0"/>
          <a:chExt cx="0" cy="0"/>
        </a:xfrm>
      </p:grpSpPr>
      <p:sp>
        <p:nvSpPr>
          <p:cNvPr id="29" name="Google Shape;29;p6"/>
          <p:cNvSpPr txBox="1"/>
          <p:nvPr>
            <p:ph type="ctrTitle"/>
          </p:nvPr>
        </p:nvSpPr>
        <p:spPr>
          <a:xfrm>
            <a:off x="3598350" y="1200175"/>
            <a:ext cx="5462400" cy="16962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SzPts val="990"/>
              <a:buNone/>
            </a:pPr>
            <a:r>
              <a:rPr lang="es" sz="3850"/>
              <a:t>KMS</a:t>
            </a:r>
            <a:r>
              <a:rPr lang="es" sz="3850"/>
              <a:t> </a:t>
            </a:r>
            <a:endParaRPr sz="3850"/>
          </a:p>
          <a:p>
            <a:pPr marL="0" lvl="0" indent="0" algn="ctr" rtl="0">
              <a:spcBef>
                <a:spcPts val="0"/>
              </a:spcBef>
              <a:spcAft>
                <a:spcPts val="0"/>
              </a:spcAft>
              <a:buSzPts val="990"/>
              <a:buNone/>
            </a:pPr>
            <a:r>
              <a:rPr lang="es" sz="3850"/>
              <a:t>Key Management Service</a:t>
            </a:r>
            <a:endParaRPr sz="3850"/>
          </a:p>
        </p:txBody>
      </p:sp>
      <p:pic>
        <p:nvPicPr>
          <p:cNvPr id="30" name="Google Shape;30;p6"/>
          <p:cNvPicPr preferRelativeResize="0"/>
          <p:nvPr/>
        </p:nvPicPr>
        <p:blipFill>
          <a:blip r:embed="rId3">
            <a:alphaModFix/>
          </a:blip>
          <a:stretch>
            <a:fillRect/>
          </a:stretch>
        </p:blipFill>
        <p:spPr>
          <a:xfrm>
            <a:off x="-155150" y="458550"/>
            <a:ext cx="4226401" cy="4226401"/>
          </a:xfrm>
          <a:prstGeom prst="rect">
            <a:avLst/>
          </a:prstGeom>
          <a:noFill/>
          <a:ln>
            <a:noFill/>
          </a:ln>
        </p:spPr>
      </p:pic>
      <p:sp>
        <p:nvSpPr>
          <p:cNvPr id="31" name="Google Shape;31;p6"/>
          <p:cNvSpPr txBox="1"/>
          <p:nvPr>
            <p:ph type="ctrTitle"/>
          </p:nvPr>
        </p:nvSpPr>
        <p:spPr>
          <a:xfrm>
            <a:off x="3598350" y="1912975"/>
            <a:ext cx="5462400" cy="16962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SzPts val="990"/>
              <a:buNone/>
            </a:pPr>
            <a:r>
              <a:t/>
            </a:r>
            <a:endParaRPr sz="3780">
              <a:solidFill>
                <a:srgbClr val="72110C"/>
              </a:solidFill>
            </a:endParaRPr>
          </a:p>
          <a:p>
            <a:pPr marL="0" lvl="0" indent="0" algn="ctr" rtl="0">
              <a:spcBef>
                <a:spcPts val="0"/>
              </a:spcBef>
              <a:spcAft>
                <a:spcPts val="0"/>
              </a:spcAft>
              <a:buSzPts val="990"/>
              <a:buNone/>
            </a:pPr>
            <a:r>
              <a:rPr lang="es" sz="2670">
                <a:solidFill>
                  <a:srgbClr val="72110C"/>
                </a:solidFill>
              </a:rPr>
              <a:t>HackTricks Training</a:t>
            </a:r>
            <a:endParaRPr sz="2670">
              <a:solidFill>
                <a:srgbClr val="72110C"/>
              </a:solidFill>
            </a:endParaRPr>
          </a:p>
        </p:txBody>
      </p:sp>
      <p:sp xmlns:a="http://schemas.openxmlformats.org/drawingml/2006/main" xmlns:p="http://schemas.openxmlformats.org/presentationml/2006/main">
        <p:nvSpPr>
          <p:cNvPr id="32" name="Rectangle">
            <a:extLst>
              <a:ext uri="{FF2B5EF4-FFF2-40B4-BE49-F238E27FC236}">
                <a16:creationId xmlns:a16="http://schemas.microsoft.com/office/drawing/2014/main" id="{A0C957D4-E4F1-4D51-EC0C-C161461E948E}"/>
              </a:ext>
            </a:extLst>
          </p:cNvPr>
          <p:cNvSpPr/>
          <p:nvPr/>
        </p:nvSpPr>
        <p:spPr>
          <a:xfrm rot="0">
            <a:off x="2066925" y="2276475"/>
            <a:ext cx="6324600" cy="5715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normAutofit/>
          </a:bodyPr>
          <a:lstStyle/>
          <a:p>
            <a:pPr algn="ctr"/>
            <a:r>
              <a:rPr lang="en-US" sz="2900" b="1" dirty="0">
                <a:solidFill>
                  <a:srgbClr val="f01316">
                    <a:alpha val="40000"/>
                  </a:srgbClr>
                </a:solidFill>
              </a:rPr>
              <a:t>https://t.me/CyberFreeCourses</a:t>
            </a:r>
            <a:endParaRPr lang="en-US"/>
          </a:p>
        </p:txBody>
      </p:sp>
    </p:spTree>
  </p:cSld>
  <p:clrMapOvr>
    <a:masterClrMapping/>
  </p:clrMapOvr>
</p:sld>
</file>

<file path=ppt/slides/slide2.xml><?xml version="1.0" encoding="utf-8"?>
<p:sld xmlns:a16="http://schemas.microsoft.com/office/drawing/2014/mai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 name="Shape 35"/>
        <p:cNvGrpSpPr/>
        <p:nvPr/>
      </p:nvGrpSpPr>
      <p:grpSpPr>
        <a:xfrm>
          <a:off x="0" y="0"/>
          <a:ext cx="0" cy="0"/>
          <a:chOff x="0" y="0"/>
          <a:chExt cx="0" cy="0"/>
        </a:xfrm>
      </p:grpSpPr>
      <p:sp>
        <p:nvSpPr>
          <p:cNvPr id="36" name="Google Shape;36;p7"/>
          <p:cNvSpPr txBox="1"/>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s"/>
              <a:t>Basic Information</a:t>
            </a:r>
            <a:endParaRPr/>
          </a:p>
        </p:txBody>
      </p:sp>
      <p:sp>
        <p:nvSpPr>
          <p:cNvPr id="37" name="Google Shape;37;p7"/>
          <p:cNvSpPr txBox="1"/>
          <p:nvPr/>
        </p:nvSpPr>
        <p:spPr>
          <a:xfrm>
            <a:off x="1136200" y="4767750"/>
            <a:ext cx="6929100" cy="3231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None/>
            </a:pPr>
            <a:r>
              <a:rPr lang="es" sz="900">
                <a:solidFill>
                  <a:schemeClr val="dk1"/>
                </a:solidFill>
                <a:latin typeface="Roboto Mono"/>
                <a:ea typeface="Roboto Mono"/>
                <a:cs typeface="Roboto Mono"/>
                <a:sym typeface="Roboto Mono"/>
              </a:rPr>
              <a:t>From https://cloud.hacktricks.xyz/pentesting-cloud/aws-pentesting/aws-services/aws-kms-enum</a:t>
            </a:r>
            <a:endParaRPr sz="900">
              <a:solidFill>
                <a:schemeClr val="dk1"/>
              </a:solidFill>
              <a:latin typeface="Roboto Mono"/>
              <a:ea typeface="Roboto Mono"/>
              <a:cs typeface="Roboto Mono"/>
              <a:sym typeface="Roboto Mono"/>
            </a:endParaRPr>
          </a:p>
        </p:txBody>
      </p:sp>
      <p:sp>
        <p:nvSpPr>
          <p:cNvPr id="38" name="Google Shape;38;p7"/>
          <p:cNvSpPr txBox="1"/>
          <p:nvPr/>
        </p:nvSpPr>
        <p:spPr>
          <a:xfrm>
            <a:off x="475800" y="1099250"/>
            <a:ext cx="36258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t/>
            </a:r>
            <a:endParaRPr/>
          </a:p>
        </p:txBody>
      </p:sp>
      <p:sp>
        <p:nvSpPr>
          <p:cNvPr id="39" name="Google Shape;39;p7"/>
          <p:cNvSpPr txBox="1"/>
          <p:nvPr/>
        </p:nvSpPr>
        <p:spPr>
          <a:xfrm>
            <a:off x="344550" y="1041825"/>
            <a:ext cx="8170500" cy="3336300"/>
          </a:xfrm>
          <a:prstGeom prst="rect">
            <a:avLst/>
          </a:prstGeom>
          <a:noFill/>
          <a:ln>
            <a:noFill/>
          </a:ln>
        </p:spPr>
        <p:txBody>
          <a:bodyPr spcFirstLastPara="1" wrap="square" lIns="91425" tIns="91425" rIns="91425" bIns="91425" anchor="t" anchorCtr="0">
            <a:spAutoFit/>
          </a:bodyPr>
          <a:lstStyle/>
          <a:p>
            <a:pPr marL="457200" lvl="0" indent="-323850" algn="l" rtl="0">
              <a:lnSpc>
                <a:spcPct val="115000"/>
              </a:lnSpc>
              <a:spcBef>
                <a:spcPts val="0"/>
              </a:spcBef>
              <a:spcAft>
                <a:spcPts val="0"/>
              </a:spcAft>
              <a:buClr>
                <a:schemeClr val="lt2"/>
              </a:buClr>
              <a:buSzPts val="1500"/>
              <a:buFont typeface="Roboto Mono"/>
              <a:buChar char="●"/>
            </a:pPr>
            <a:r>
              <a:rPr lang="es" sz="1500">
                <a:solidFill>
                  <a:schemeClr val="lt2"/>
                </a:solidFill>
                <a:latin typeface="Roboto Mono"/>
                <a:ea typeface="Roboto Mono"/>
                <a:cs typeface="Roboto Mono"/>
                <a:sym typeface="Roboto Mono"/>
              </a:rPr>
              <a:t>Service to easily create and control customer master keys (encryption keys).</a:t>
            </a:r>
            <a:endParaRPr sz="1500">
              <a:solidFill>
                <a:schemeClr val="lt2"/>
              </a:solidFill>
              <a:latin typeface="Roboto Mono"/>
              <a:ea typeface="Roboto Mono"/>
              <a:cs typeface="Roboto Mono"/>
              <a:sym typeface="Roboto Mono"/>
            </a:endParaRPr>
          </a:p>
          <a:p>
            <a:pPr marL="457200" lvl="0" indent="-323850" algn="l" rtl="0">
              <a:lnSpc>
                <a:spcPct val="115000"/>
              </a:lnSpc>
              <a:spcBef>
                <a:spcPts val="0"/>
              </a:spcBef>
              <a:spcAft>
                <a:spcPts val="0"/>
              </a:spcAft>
              <a:buClr>
                <a:schemeClr val="lt2"/>
              </a:buClr>
              <a:buSzPts val="1500"/>
              <a:buFont typeface="Roboto Mono"/>
              <a:buChar char="●"/>
            </a:pPr>
            <a:r>
              <a:rPr lang="es" sz="1500">
                <a:solidFill>
                  <a:schemeClr val="lt2"/>
                </a:solidFill>
                <a:latin typeface="Roboto Mono"/>
                <a:ea typeface="Roboto Mono"/>
                <a:cs typeface="Roboto Mono"/>
                <a:sym typeface="Roboto Mono"/>
              </a:rPr>
              <a:t>Support symmetric and </a:t>
            </a:r>
            <a:r>
              <a:rPr lang="es" sz="1500">
                <a:solidFill>
                  <a:schemeClr val="lt2"/>
                </a:solidFill>
                <a:latin typeface="Roboto Mono"/>
                <a:ea typeface="Roboto Mono"/>
                <a:cs typeface="Roboto Mono"/>
                <a:sym typeface="Roboto Mono"/>
              </a:rPr>
              <a:t>asymmetric</a:t>
            </a:r>
            <a:r>
              <a:rPr lang="es" sz="1500">
                <a:solidFill>
                  <a:schemeClr val="lt2"/>
                </a:solidFill>
                <a:latin typeface="Roboto Mono"/>
                <a:ea typeface="Roboto Mono"/>
                <a:cs typeface="Roboto Mono"/>
                <a:sym typeface="Roboto Mono"/>
              </a:rPr>
              <a:t> keys.</a:t>
            </a:r>
            <a:endParaRPr sz="1500">
              <a:solidFill>
                <a:schemeClr val="lt2"/>
              </a:solidFill>
              <a:latin typeface="Roboto Mono"/>
              <a:ea typeface="Roboto Mono"/>
              <a:cs typeface="Roboto Mono"/>
              <a:sym typeface="Roboto Mono"/>
            </a:endParaRPr>
          </a:p>
          <a:p>
            <a:pPr marL="457200" lvl="0" indent="-323850" algn="l" rtl="0">
              <a:lnSpc>
                <a:spcPct val="115000"/>
              </a:lnSpc>
              <a:spcBef>
                <a:spcPts val="0"/>
              </a:spcBef>
              <a:spcAft>
                <a:spcPts val="0"/>
              </a:spcAft>
              <a:buClr>
                <a:schemeClr val="lt2"/>
              </a:buClr>
              <a:buSzPts val="1500"/>
              <a:buFont typeface="Roboto Mono"/>
              <a:buChar char="●"/>
            </a:pPr>
            <a:r>
              <a:rPr lang="es" sz="1500">
                <a:solidFill>
                  <a:schemeClr val="lt2"/>
                </a:solidFill>
                <a:latin typeface="Roboto Mono"/>
                <a:ea typeface="Roboto Mono"/>
                <a:cs typeface="Roboto Mono"/>
                <a:sym typeface="Roboto Mono"/>
              </a:rPr>
              <a:t>Keys are stored inside HSMs (Hardware Security Modules) and, Administrators from AWS “cannot” access your keys (</a:t>
            </a:r>
            <a:r>
              <a:rPr lang="es" sz="1500">
                <a:solidFill>
                  <a:schemeClr val="lt2"/>
                </a:solidFill>
                <a:latin typeface="Roboto Mono"/>
                <a:ea typeface="Roboto Mono"/>
                <a:cs typeface="Roboto Mono"/>
                <a:sym typeface="Roboto Mono"/>
              </a:rPr>
              <a:t>although they definitely control the network, hardware…).</a:t>
            </a:r>
            <a:r>
              <a:rPr lang="es" sz="1500">
                <a:solidFill>
                  <a:schemeClr val="lt2"/>
                </a:solidFill>
                <a:latin typeface="Roboto Mono"/>
                <a:ea typeface="Roboto Mono"/>
                <a:cs typeface="Roboto Mono"/>
                <a:sym typeface="Roboto Mono"/>
              </a:rPr>
              <a:t> </a:t>
            </a:r>
            <a:endParaRPr sz="1500">
              <a:solidFill>
                <a:schemeClr val="lt2"/>
              </a:solidFill>
              <a:latin typeface="Roboto Mono"/>
              <a:ea typeface="Roboto Mono"/>
              <a:cs typeface="Roboto Mono"/>
              <a:sym typeface="Roboto Mono"/>
            </a:endParaRPr>
          </a:p>
          <a:p>
            <a:pPr marL="457200" lvl="0" indent="-323850" algn="l" rtl="0">
              <a:lnSpc>
                <a:spcPct val="115000"/>
              </a:lnSpc>
              <a:spcBef>
                <a:spcPts val="0"/>
              </a:spcBef>
              <a:spcAft>
                <a:spcPts val="0"/>
              </a:spcAft>
              <a:buClr>
                <a:schemeClr val="lt2"/>
              </a:buClr>
              <a:buSzPts val="1500"/>
              <a:buFont typeface="Roboto Mono"/>
              <a:buChar char="●"/>
            </a:pPr>
            <a:r>
              <a:rPr lang="es" sz="1500">
                <a:solidFill>
                  <a:schemeClr val="lt2"/>
                </a:solidFill>
                <a:latin typeface="Roboto Mono"/>
                <a:ea typeface="Roboto Mono"/>
                <a:cs typeface="Roboto Mono"/>
                <a:sym typeface="Roboto Mono"/>
              </a:rPr>
              <a:t>Customer Master Keys (CMK): Can encrypt data up to 4KB in size. They are typically used to create, encrypt, and decrypt the DEKs (Data Encryption Keys). Then the DEKs are used to encrypt the data.</a:t>
            </a:r>
            <a:endParaRPr sz="1500">
              <a:solidFill>
                <a:schemeClr val="lt2"/>
              </a:solidFill>
              <a:latin typeface="Roboto Mono"/>
              <a:ea typeface="Roboto Mono"/>
              <a:cs typeface="Roboto Mono"/>
              <a:sym typeface="Roboto Mono"/>
            </a:endParaRPr>
          </a:p>
          <a:p>
            <a:pPr marL="457200" lvl="0" indent="-323850" algn="l" rtl="0">
              <a:lnSpc>
                <a:spcPct val="115000"/>
              </a:lnSpc>
              <a:spcBef>
                <a:spcPts val="0"/>
              </a:spcBef>
              <a:spcAft>
                <a:spcPts val="0"/>
              </a:spcAft>
              <a:buClr>
                <a:schemeClr val="lt2"/>
              </a:buClr>
              <a:buSzPts val="1500"/>
              <a:buFont typeface="Roboto Mono"/>
              <a:buChar char="●"/>
            </a:pPr>
            <a:r>
              <a:rPr lang="es" sz="1500">
                <a:solidFill>
                  <a:schemeClr val="lt2"/>
                </a:solidFill>
                <a:latin typeface="Roboto Mono"/>
                <a:ea typeface="Roboto Mono"/>
                <a:cs typeface="Roboto Mono"/>
                <a:sym typeface="Roboto Mono"/>
              </a:rPr>
              <a:t>The CMK “Key Material” is the actual key, you won’t be able to see this value.</a:t>
            </a:r>
            <a:endParaRPr sz="1500">
              <a:solidFill>
                <a:schemeClr val="lt2"/>
              </a:solidFill>
              <a:latin typeface="Roboto Mono"/>
              <a:ea typeface="Roboto Mono"/>
              <a:cs typeface="Roboto Mono"/>
              <a:sym typeface="Roboto Mono"/>
            </a:endParaRPr>
          </a:p>
        </p:txBody>
      </p:sp>
      <p:sp xmlns:a="http://schemas.openxmlformats.org/drawingml/2006/main" xmlns:p="http://schemas.openxmlformats.org/presentationml/2006/main">
        <p:nvSpPr>
          <p:cNvPr id="40" name="Rectangle">
            <a:extLst>
              <a:ext uri="{FF2B5EF4-FFF2-40B4-BE49-F238E27FC236}">
                <a16:creationId xmlns:a16="http://schemas.microsoft.com/office/drawing/2014/main" id="{A0C957D4-E4F1-4D51-EC0C-C161461E948E}"/>
              </a:ext>
            </a:extLst>
          </p:cNvPr>
          <p:cNvSpPr/>
          <p:nvPr/>
        </p:nvSpPr>
        <p:spPr>
          <a:xfrm rot="0">
            <a:off x="2066925" y="2276475"/>
            <a:ext cx="6324600" cy="5715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normAutofit/>
          </a:bodyPr>
          <a:lstStyle/>
          <a:p>
            <a:pPr algn="ctr"/>
            <a:r>
              <a:rPr lang="en-US" sz="2900" b="1" dirty="0">
                <a:solidFill>
                  <a:srgbClr val="f01316">
                    <a:alpha val="40000"/>
                  </a:srgbClr>
                </a:solidFill>
              </a:rPr>
              <a:t>https://t.me/CyberFreeCourses</a:t>
            </a:r>
            <a:endParaRPr lang="en-US"/>
          </a:p>
        </p:txBody>
      </p:sp>
    </p:spTree>
  </p:cSld>
  <p:clrMapOvr>
    <a:masterClrMapping/>
  </p:clrMapOvr>
</p:sld>
</file>

<file path=ppt/slides/slide3.xml><?xml version="1.0" encoding="utf-8"?>
<p:sld xmlns:a16="http://schemas.microsoft.com/office/drawing/2014/mai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 name="Shape 43"/>
        <p:cNvGrpSpPr/>
        <p:nvPr/>
      </p:nvGrpSpPr>
      <p:grpSpPr>
        <a:xfrm>
          <a:off x="0" y="0"/>
          <a:ext cx="0" cy="0"/>
          <a:chOff x="0" y="0"/>
          <a:chExt cx="0" cy="0"/>
        </a:xfrm>
      </p:grpSpPr>
      <p:sp>
        <p:nvSpPr>
          <p:cNvPr id="44" name="Google Shape;44;p8"/>
          <p:cNvSpPr txBox="1"/>
          <p:nvPr>
            <p:ph type="title"/>
          </p:nvPr>
        </p:nvSpPr>
        <p:spPr>
          <a:xfrm>
            <a:off x="311700" y="264400"/>
            <a:ext cx="8520600" cy="572700"/>
          </a:xfrm>
          <a:prstGeom prst="rect">
            <a:avLst/>
          </a:prstGeom>
        </p:spPr>
        <p:txBody>
          <a:bodyPr spcFirstLastPara="1" wrap="square" lIns="91425" tIns="91425" rIns="91425" bIns="91425" anchor="t" anchorCtr="0">
            <a:normAutofit fontScale="90000"/>
          </a:bodyPr>
          <a:lstStyle/>
          <a:p>
            <a:pPr marL="0" marR="0" lvl="0" indent="0" algn="l" rtl="0">
              <a:lnSpc>
                <a:spcPct val="100000"/>
              </a:lnSpc>
              <a:spcBef>
                <a:spcPts val="0"/>
              </a:spcBef>
              <a:spcAft>
                <a:spcPts val="0"/>
              </a:spcAft>
              <a:buNone/>
            </a:pPr>
            <a:r>
              <a:rPr lang="es"/>
              <a:t>Key Policies</a:t>
            </a:r>
            <a:endParaRPr/>
          </a:p>
        </p:txBody>
      </p:sp>
      <p:sp>
        <p:nvSpPr>
          <p:cNvPr id="45" name="Google Shape;45;p8"/>
          <p:cNvSpPr txBox="1"/>
          <p:nvPr/>
        </p:nvSpPr>
        <p:spPr>
          <a:xfrm>
            <a:off x="475800" y="756600"/>
            <a:ext cx="8356500" cy="4248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 sz="1200">
                <a:solidFill>
                  <a:schemeClr val="lt2"/>
                </a:solidFill>
                <a:latin typeface="Roboto Mono"/>
                <a:ea typeface="Roboto Mono"/>
                <a:cs typeface="Roboto Mono"/>
                <a:sym typeface="Roboto Mono"/>
              </a:rPr>
              <a:t>By default the key policy will grant access to the account:</a:t>
            </a:r>
            <a:endParaRPr sz="1200">
              <a:solidFill>
                <a:schemeClr val="lt2"/>
              </a:solidFill>
              <a:latin typeface="Roboto Mono"/>
              <a:ea typeface="Roboto Mono"/>
              <a:cs typeface="Roboto Mono"/>
              <a:sym typeface="Roboto Mono"/>
            </a:endParaRPr>
          </a:p>
          <a:p>
            <a:pPr marL="0" lvl="0" indent="0" algn="l" rtl="0">
              <a:spcBef>
                <a:spcPts val="0"/>
              </a:spcBef>
              <a:spcAft>
                <a:spcPts val="0"/>
              </a:spcAft>
              <a:buClr>
                <a:schemeClr val="dk1"/>
              </a:buClr>
              <a:buSzPts val="1100"/>
              <a:buFont typeface="Arial"/>
              <a:buNone/>
            </a:pPr>
            <a:r>
              <a:rPr lang="es" sz="1000">
                <a:solidFill>
                  <a:schemeClr val="dk1"/>
                </a:solidFill>
                <a:latin typeface="Courier New"/>
                <a:ea typeface="Courier New"/>
                <a:cs typeface="Courier New"/>
                <a:sym typeface="Courier New"/>
              </a:rPr>
              <a:t>{</a:t>
            </a:r>
            <a:endParaRPr sz="1000">
              <a:solidFill>
                <a:schemeClr val="dk1"/>
              </a:solidFill>
              <a:latin typeface="Courier New"/>
              <a:ea typeface="Courier New"/>
              <a:cs typeface="Courier New"/>
              <a:sym typeface="Courier New"/>
            </a:endParaRPr>
          </a:p>
          <a:p>
            <a:pPr marL="0" lvl="0" indent="0" algn="l" rtl="0">
              <a:spcBef>
                <a:spcPts val="0"/>
              </a:spcBef>
              <a:spcAft>
                <a:spcPts val="0"/>
              </a:spcAft>
              <a:buClr>
                <a:schemeClr val="dk1"/>
              </a:buClr>
              <a:buSzPts val="1100"/>
              <a:buFont typeface="Arial"/>
              <a:buNone/>
            </a:pPr>
            <a:r>
              <a:rPr lang="es" sz="1000">
                <a:solidFill>
                  <a:schemeClr val="dk1"/>
                </a:solidFill>
                <a:latin typeface="Courier New"/>
                <a:ea typeface="Courier New"/>
                <a:cs typeface="Courier New"/>
                <a:sym typeface="Courier New"/>
              </a:rPr>
              <a:t>    "Sid": "Enable IAM policies",</a:t>
            </a:r>
            <a:endParaRPr sz="1000">
              <a:solidFill>
                <a:schemeClr val="dk1"/>
              </a:solidFill>
              <a:latin typeface="Courier New"/>
              <a:ea typeface="Courier New"/>
              <a:cs typeface="Courier New"/>
              <a:sym typeface="Courier New"/>
            </a:endParaRPr>
          </a:p>
          <a:p>
            <a:pPr marL="0" lvl="0" indent="0" algn="l" rtl="0">
              <a:spcBef>
                <a:spcPts val="0"/>
              </a:spcBef>
              <a:spcAft>
                <a:spcPts val="0"/>
              </a:spcAft>
              <a:buClr>
                <a:schemeClr val="dk1"/>
              </a:buClr>
              <a:buSzPts val="1100"/>
              <a:buFont typeface="Arial"/>
              <a:buNone/>
            </a:pPr>
            <a:r>
              <a:rPr lang="es" sz="1000">
                <a:solidFill>
                  <a:schemeClr val="dk1"/>
                </a:solidFill>
                <a:latin typeface="Courier New"/>
                <a:ea typeface="Courier New"/>
                <a:cs typeface="Courier New"/>
                <a:sym typeface="Courier New"/>
              </a:rPr>
              <a:t>    "Effect": "Allow",</a:t>
            </a:r>
            <a:endParaRPr sz="1000">
              <a:solidFill>
                <a:schemeClr val="dk1"/>
              </a:solidFill>
              <a:latin typeface="Courier New"/>
              <a:ea typeface="Courier New"/>
              <a:cs typeface="Courier New"/>
              <a:sym typeface="Courier New"/>
            </a:endParaRPr>
          </a:p>
          <a:p>
            <a:pPr marL="0" lvl="0" indent="0" algn="l" rtl="0">
              <a:spcBef>
                <a:spcPts val="0"/>
              </a:spcBef>
              <a:spcAft>
                <a:spcPts val="0"/>
              </a:spcAft>
              <a:buClr>
                <a:schemeClr val="dk1"/>
              </a:buClr>
              <a:buSzPts val="1100"/>
              <a:buFont typeface="Arial"/>
              <a:buNone/>
            </a:pPr>
            <a:r>
              <a:rPr lang="es" sz="1000">
                <a:solidFill>
                  <a:schemeClr val="dk1"/>
                </a:solidFill>
                <a:latin typeface="Courier New"/>
                <a:ea typeface="Courier New"/>
                <a:cs typeface="Courier New"/>
                <a:sym typeface="Courier New"/>
              </a:rPr>
              <a:t>    "Principal": {</a:t>
            </a:r>
            <a:endParaRPr sz="1000">
              <a:solidFill>
                <a:schemeClr val="dk1"/>
              </a:solidFill>
              <a:latin typeface="Courier New"/>
              <a:ea typeface="Courier New"/>
              <a:cs typeface="Courier New"/>
              <a:sym typeface="Courier New"/>
            </a:endParaRPr>
          </a:p>
          <a:p>
            <a:pPr marL="0" lvl="0" indent="0" algn="l" rtl="0">
              <a:spcBef>
                <a:spcPts val="0"/>
              </a:spcBef>
              <a:spcAft>
                <a:spcPts val="0"/>
              </a:spcAft>
              <a:buClr>
                <a:schemeClr val="dk1"/>
              </a:buClr>
              <a:buSzPts val="1100"/>
              <a:buFont typeface="Arial"/>
              <a:buNone/>
            </a:pPr>
            <a:r>
              <a:rPr lang="es" sz="1000">
                <a:solidFill>
                  <a:schemeClr val="dk1"/>
                </a:solidFill>
                <a:latin typeface="Courier New"/>
                <a:ea typeface="Courier New"/>
                <a:cs typeface="Courier New"/>
                <a:sym typeface="Courier New"/>
              </a:rPr>
              <a:t>        "AWS": "arn:aws:iam::111122223333:root"</a:t>
            </a:r>
            <a:endParaRPr sz="1000">
              <a:solidFill>
                <a:schemeClr val="dk1"/>
              </a:solidFill>
              <a:latin typeface="Courier New"/>
              <a:ea typeface="Courier New"/>
              <a:cs typeface="Courier New"/>
              <a:sym typeface="Courier New"/>
            </a:endParaRPr>
          </a:p>
          <a:p>
            <a:pPr marL="0" lvl="0" indent="0" algn="l" rtl="0">
              <a:spcBef>
                <a:spcPts val="0"/>
              </a:spcBef>
              <a:spcAft>
                <a:spcPts val="0"/>
              </a:spcAft>
              <a:buClr>
                <a:schemeClr val="dk1"/>
              </a:buClr>
              <a:buSzPts val="1100"/>
              <a:buFont typeface="Arial"/>
              <a:buNone/>
            </a:pPr>
            <a:r>
              <a:rPr lang="es" sz="1000">
                <a:solidFill>
                  <a:schemeClr val="dk1"/>
                </a:solidFill>
                <a:latin typeface="Courier New"/>
                <a:ea typeface="Courier New"/>
                <a:cs typeface="Courier New"/>
                <a:sym typeface="Courier New"/>
              </a:rPr>
              <a:t>    },</a:t>
            </a:r>
            <a:endParaRPr sz="1000">
              <a:solidFill>
                <a:schemeClr val="dk1"/>
              </a:solidFill>
              <a:latin typeface="Courier New"/>
              <a:ea typeface="Courier New"/>
              <a:cs typeface="Courier New"/>
              <a:sym typeface="Courier New"/>
            </a:endParaRPr>
          </a:p>
          <a:p>
            <a:pPr marL="0" lvl="0" indent="0" algn="l" rtl="0">
              <a:spcBef>
                <a:spcPts val="0"/>
              </a:spcBef>
              <a:spcAft>
                <a:spcPts val="0"/>
              </a:spcAft>
              <a:buClr>
                <a:schemeClr val="dk1"/>
              </a:buClr>
              <a:buSzPts val="1100"/>
              <a:buFont typeface="Arial"/>
              <a:buNone/>
            </a:pPr>
            <a:r>
              <a:rPr lang="es" sz="1000">
                <a:solidFill>
                  <a:schemeClr val="dk1"/>
                </a:solidFill>
                <a:latin typeface="Courier New"/>
                <a:ea typeface="Courier New"/>
                <a:cs typeface="Courier New"/>
                <a:sym typeface="Courier New"/>
              </a:rPr>
              <a:t>    "Action": "kms:*",</a:t>
            </a:r>
            <a:endParaRPr sz="1000">
              <a:solidFill>
                <a:schemeClr val="dk1"/>
              </a:solidFill>
              <a:latin typeface="Courier New"/>
              <a:ea typeface="Courier New"/>
              <a:cs typeface="Courier New"/>
              <a:sym typeface="Courier New"/>
            </a:endParaRPr>
          </a:p>
          <a:p>
            <a:pPr marL="0" lvl="0" indent="0" algn="l" rtl="0">
              <a:spcBef>
                <a:spcPts val="0"/>
              </a:spcBef>
              <a:spcAft>
                <a:spcPts val="0"/>
              </a:spcAft>
              <a:buClr>
                <a:schemeClr val="dk1"/>
              </a:buClr>
              <a:buSzPts val="1100"/>
              <a:buFont typeface="Arial"/>
              <a:buNone/>
            </a:pPr>
            <a:r>
              <a:rPr lang="es" sz="1000">
                <a:solidFill>
                  <a:schemeClr val="dk1"/>
                </a:solidFill>
                <a:latin typeface="Courier New"/>
                <a:ea typeface="Courier New"/>
                <a:cs typeface="Courier New"/>
                <a:sym typeface="Courier New"/>
              </a:rPr>
              <a:t>    "Resource": "*"</a:t>
            </a:r>
            <a:endParaRPr sz="1000">
              <a:solidFill>
                <a:schemeClr val="dk1"/>
              </a:solidFill>
              <a:latin typeface="Courier New"/>
              <a:ea typeface="Courier New"/>
              <a:cs typeface="Courier New"/>
              <a:sym typeface="Courier New"/>
            </a:endParaRPr>
          </a:p>
          <a:p>
            <a:pPr marL="0" lvl="0" indent="0" algn="l" rtl="0">
              <a:spcBef>
                <a:spcPts val="0"/>
              </a:spcBef>
              <a:spcAft>
                <a:spcPts val="0"/>
              </a:spcAft>
              <a:buClr>
                <a:schemeClr val="dk1"/>
              </a:buClr>
              <a:buSzPts val="1100"/>
              <a:buFont typeface="Arial"/>
              <a:buNone/>
            </a:pPr>
            <a:r>
              <a:rPr lang="es" sz="1000">
                <a:solidFill>
                  <a:schemeClr val="dk1"/>
                </a:solidFill>
                <a:latin typeface="Courier New"/>
                <a:ea typeface="Courier New"/>
                <a:cs typeface="Courier New"/>
                <a:sym typeface="Courier New"/>
              </a:rPr>
              <a:t>}</a:t>
            </a:r>
            <a:endParaRPr sz="1000">
              <a:solidFill>
                <a:schemeClr val="dk1"/>
              </a:solidFill>
              <a:latin typeface="Courier New"/>
              <a:ea typeface="Courier New"/>
              <a:cs typeface="Courier New"/>
              <a:sym typeface="Courier New"/>
            </a:endParaRPr>
          </a:p>
          <a:p>
            <a:pPr marL="0" lvl="0" indent="0" algn="l" rtl="0">
              <a:spcBef>
                <a:spcPts val="0"/>
              </a:spcBef>
              <a:spcAft>
                <a:spcPts val="0"/>
              </a:spcAft>
              <a:buNone/>
            </a:pPr>
            <a:r>
              <a:rPr lang="es" sz="1200">
                <a:solidFill>
                  <a:schemeClr val="lt2"/>
                </a:solidFill>
                <a:latin typeface="Roboto Mono"/>
                <a:ea typeface="Roboto Mono"/>
                <a:cs typeface="Roboto Mono"/>
                <a:sym typeface="Roboto Mono"/>
              </a:rPr>
              <a:t>This doesn’t mean that anyone will be able to access but anyone with IAM permissions. If this part of the policy is removed, the key might became unmanageable (Although AWS actively prevents that).</a:t>
            </a:r>
            <a:endParaRPr sz="1200">
              <a:solidFill>
                <a:schemeClr val="lt2"/>
              </a:solidFill>
              <a:latin typeface="Roboto Mono"/>
              <a:ea typeface="Roboto Mono"/>
              <a:cs typeface="Roboto Mono"/>
              <a:sym typeface="Roboto Mono"/>
            </a:endParaRPr>
          </a:p>
          <a:p>
            <a:pPr marL="0" lvl="0" indent="0" algn="l" rtl="0">
              <a:spcBef>
                <a:spcPts val="0"/>
              </a:spcBef>
              <a:spcAft>
                <a:spcPts val="0"/>
              </a:spcAft>
              <a:buNone/>
            </a:pPr>
            <a:r>
              <a:t/>
            </a:r>
            <a:endParaRPr sz="1300">
              <a:solidFill>
                <a:schemeClr val="lt2"/>
              </a:solidFill>
              <a:latin typeface="Roboto Mono"/>
              <a:ea typeface="Roboto Mono"/>
              <a:cs typeface="Roboto Mono"/>
              <a:sym typeface="Roboto Mono"/>
            </a:endParaRPr>
          </a:p>
          <a:p>
            <a:pPr marL="0" lvl="0" indent="0" algn="l" rtl="0">
              <a:spcBef>
                <a:spcPts val="0"/>
              </a:spcBef>
              <a:spcAft>
                <a:spcPts val="0"/>
              </a:spcAft>
              <a:buNone/>
            </a:pPr>
            <a:r>
              <a:rPr lang="es" sz="1200">
                <a:solidFill>
                  <a:schemeClr val="lt2"/>
                </a:solidFill>
                <a:latin typeface="Roboto Mono"/>
                <a:ea typeface="Roboto Mono"/>
                <a:cs typeface="Roboto Mono"/>
                <a:sym typeface="Roboto Mono"/>
              </a:rPr>
              <a:t>Aws controls that you won’t lose control of your own key… although it’s possible to bypass this control:</a:t>
            </a:r>
            <a:endParaRPr sz="1200">
              <a:solidFill>
                <a:schemeClr val="lt2"/>
              </a:solidFill>
              <a:latin typeface="Roboto Mono"/>
              <a:ea typeface="Roboto Mono"/>
              <a:cs typeface="Roboto Mono"/>
              <a:sym typeface="Roboto Mono"/>
            </a:endParaRPr>
          </a:p>
          <a:p>
            <a:pPr marL="0" lvl="0" indent="0" algn="l" rtl="0">
              <a:spcBef>
                <a:spcPts val="0"/>
              </a:spcBef>
              <a:spcAft>
                <a:spcPts val="0"/>
              </a:spcAft>
              <a:buNone/>
            </a:pPr>
            <a:r>
              <a:t/>
            </a:r>
            <a:endParaRPr sz="1300">
              <a:solidFill>
                <a:schemeClr val="lt2"/>
              </a:solidFill>
              <a:latin typeface="Roboto Mono"/>
              <a:ea typeface="Roboto Mono"/>
              <a:cs typeface="Roboto Mono"/>
              <a:sym typeface="Roboto Mono"/>
            </a:endParaRPr>
          </a:p>
          <a:p>
            <a:pPr marL="0" lvl="0" indent="0" algn="l" rtl="0">
              <a:spcBef>
                <a:spcPts val="0"/>
              </a:spcBef>
              <a:spcAft>
                <a:spcPts val="0"/>
              </a:spcAft>
              <a:buNone/>
            </a:pPr>
            <a:r>
              <a:t/>
            </a:r>
            <a:endParaRPr sz="1300">
              <a:solidFill>
                <a:schemeClr val="lt2"/>
              </a:solidFill>
              <a:latin typeface="Roboto Mono"/>
              <a:ea typeface="Roboto Mono"/>
              <a:cs typeface="Roboto Mono"/>
              <a:sym typeface="Roboto Mono"/>
            </a:endParaRPr>
          </a:p>
          <a:p>
            <a:pPr marL="0" lvl="0" indent="0" algn="l" rtl="0">
              <a:spcBef>
                <a:spcPts val="0"/>
              </a:spcBef>
              <a:spcAft>
                <a:spcPts val="0"/>
              </a:spcAft>
              <a:buNone/>
            </a:pPr>
            <a:r>
              <a:t/>
            </a:r>
            <a:endParaRPr sz="1300">
              <a:solidFill>
                <a:schemeClr val="lt2"/>
              </a:solidFill>
              <a:latin typeface="Roboto Mono"/>
              <a:ea typeface="Roboto Mono"/>
              <a:cs typeface="Roboto Mono"/>
              <a:sym typeface="Roboto Mono"/>
            </a:endParaRPr>
          </a:p>
          <a:p>
            <a:pPr marL="0" lvl="0" indent="0" algn="l" rtl="0">
              <a:spcBef>
                <a:spcPts val="0"/>
              </a:spcBef>
              <a:spcAft>
                <a:spcPts val="0"/>
              </a:spcAft>
              <a:buNone/>
            </a:pPr>
            <a:r>
              <a:t/>
            </a:r>
            <a:endParaRPr sz="1300">
              <a:solidFill>
                <a:schemeClr val="lt2"/>
              </a:solidFill>
              <a:latin typeface="Roboto Mono"/>
              <a:ea typeface="Roboto Mono"/>
              <a:cs typeface="Roboto Mono"/>
              <a:sym typeface="Roboto Mono"/>
            </a:endParaRPr>
          </a:p>
          <a:p>
            <a:pPr marL="0" lvl="0" indent="0" algn="l" rtl="0">
              <a:spcBef>
                <a:spcPts val="0"/>
              </a:spcBef>
              <a:spcAft>
                <a:spcPts val="0"/>
              </a:spcAft>
              <a:buNone/>
            </a:pPr>
            <a:r>
              <a:rPr lang="es" sz="1200">
                <a:solidFill>
                  <a:schemeClr val="lt2"/>
                </a:solidFill>
                <a:latin typeface="Roboto Mono"/>
                <a:ea typeface="Roboto Mono"/>
                <a:cs typeface="Roboto Mono"/>
                <a:sym typeface="Roboto Mono"/>
              </a:rPr>
              <a:t>If the ARN of a principal is specified when granting permissions, then that principal can use those permissions even if IAM isn’t granting them.</a:t>
            </a:r>
            <a:endParaRPr sz="1200">
              <a:solidFill>
                <a:schemeClr val="lt2"/>
              </a:solidFill>
              <a:latin typeface="Roboto Mono"/>
              <a:ea typeface="Roboto Mono"/>
              <a:cs typeface="Roboto Mono"/>
              <a:sym typeface="Roboto Mono"/>
            </a:endParaRPr>
          </a:p>
          <a:p>
            <a:pPr marL="0" lvl="0" indent="0" algn="l" rtl="0">
              <a:spcBef>
                <a:spcPts val="0"/>
              </a:spcBef>
              <a:spcAft>
                <a:spcPts val="0"/>
              </a:spcAft>
              <a:buNone/>
            </a:pPr>
            <a:r>
              <a:t/>
            </a:r>
            <a:endParaRPr sz="1300">
              <a:solidFill>
                <a:schemeClr val="lt2"/>
              </a:solidFill>
              <a:latin typeface="Roboto Mono"/>
              <a:ea typeface="Roboto Mono"/>
              <a:cs typeface="Roboto Mono"/>
              <a:sym typeface="Roboto Mono"/>
            </a:endParaRPr>
          </a:p>
        </p:txBody>
      </p:sp>
      <p:pic>
        <p:nvPicPr>
          <p:cNvPr id="46" name="Google Shape;46;p8"/>
          <p:cNvPicPr preferRelativeResize="0"/>
          <p:nvPr/>
        </p:nvPicPr>
        <p:blipFill>
          <a:blip r:embed="rId3">
            <a:alphaModFix/>
          </a:blip>
          <a:stretch>
            <a:fillRect/>
          </a:stretch>
        </p:blipFill>
        <p:spPr>
          <a:xfrm>
            <a:off x="567762" y="3588224"/>
            <a:ext cx="7856077" cy="615750"/>
          </a:xfrm>
          <a:prstGeom prst="rect">
            <a:avLst/>
          </a:prstGeom>
          <a:noFill/>
          <a:ln>
            <a:noFill/>
          </a:ln>
        </p:spPr>
      </p:pic>
      <p:sp>
        <p:nvSpPr>
          <p:cNvPr id="47" name="Google Shape;47;p8"/>
          <p:cNvSpPr txBox="1"/>
          <p:nvPr/>
        </p:nvSpPr>
        <p:spPr>
          <a:xfrm>
            <a:off x="1105950" y="4780600"/>
            <a:ext cx="6932100" cy="3231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None/>
            </a:pPr>
            <a:r>
              <a:rPr lang="es" sz="900">
                <a:solidFill>
                  <a:schemeClr val="dk1"/>
                </a:solidFill>
                <a:latin typeface="Roboto Mono"/>
                <a:ea typeface="Roboto Mono"/>
                <a:cs typeface="Roboto Mono"/>
                <a:sym typeface="Roboto Mono"/>
              </a:rPr>
              <a:t>From https://cloud.hacktricks.xyz/pentesting-cloud/aws-pentesting/aws-services/aws-kms-enum</a:t>
            </a:r>
            <a:endParaRPr sz="900">
              <a:solidFill>
                <a:schemeClr val="dk1"/>
              </a:solidFill>
              <a:latin typeface="Roboto Mono"/>
              <a:ea typeface="Roboto Mono"/>
              <a:cs typeface="Roboto Mono"/>
              <a:sym typeface="Roboto Mono"/>
            </a:endParaRPr>
          </a:p>
        </p:txBody>
      </p:sp>
      <p:sp xmlns:a="http://schemas.openxmlformats.org/drawingml/2006/main" xmlns:p="http://schemas.openxmlformats.org/presentationml/2006/main">
        <p:nvSpPr>
          <p:cNvPr id="48" name="Rectangle">
            <a:extLst>
              <a:ext uri="{FF2B5EF4-FFF2-40B4-BE49-F238E27FC236}">
                <a16:creationId xmlns:a16="http://schemas.microsoft.com/office/drawing/2014/main" id="{A0C957D4-E4F1-4D51-EC0C-C161461E948E}"/>
              </a:ext>
            </a:extLst>
          </p:cNvPr>
          <p:cNvSpPr/>
          <p:nvPr/>
        </p:nvSpPr>
        <p:spPr>
          <a:xfrm rot="0">
            <a:off x="2066925" y="2276475"/>
            <a:ext cx="6324600" cy="5715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normAutofit/>
          </a:bodyPr>
          <a:lstStyle/>
          <a:p>
            <a:pPr algn="ctr"/>
            <a:r>
              <a:rPr lang="en-US" sz="2900" b="1" dirty="0">
                <a:solidFill>
                  <a:srgbClr val="f01316">
                    <a:alpha val="40000"/>
                  </a:srgbClr>
                </a:solidFill>
              </a:rPr>
              <a:t>https://t.me/CyberFreeCourses</a:t>
            </a:r>
            <a:endParaRPr lang="en-US"/>
          </a:p>
        </p:txBody>
      </p:sp>
    </p:spTree>
  </p:cSld>
  <p:clrMapOvr>
    <a:masterClrMapping/>
  </p:clrMapOvr>
</p:sld>
</file>

<file path=ppt/slides/slide4.xml><?xml version="1.0" encoding="utf-8"?>
<p:sld xmlns:a16="http://schemas.microsoft.com/office/drawing/2014/mai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 name="Shape 51"/>
        <p:cNvGrpSpPr/>
        <p:nvPr/>
      </p:nvGrpSpPr>
      <p:grpSpPr>
        <a:xfrm>
          <a:off x="0" y="0"/>
          <a:ext cx="0" cy="0"/>
          <a:chOff x="0" y="0"/>
          <a:chExt cx="0" cy="0"/>
        </a:xfrm>
      </p:grpSpPr>
      <p:sp>
        <p:nvSpPr>
          <p:cNvPr id="52" name="Google Shape;52;p9"/>
          <p:cNvSpPr txBox="1"/>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marR="0" lvl="0" indent="0" algn="l" rtl="0">
              <a:lnSpc>
                <a:spcPct val="100000"/>
              </a:lnSpc>
              <a:spcBef>
                <a:spcPts val="0"/>
              </a:spcBef>
              <a:spcAft>
                <a:spcPts val="0"/>
              </a:spcAft>
              <a:buNone/>
            </a:pPr>
            <a:r>
              <a:rPr lang="es"/>
              <a:t>Key Users</a:t>
            </a:r>
            <a:endParaRPr/>
          </a:p>
        </p:txBody>
      </p:sp>
      <p:sp>
        <p:nvSpPr>
          <p:cNvPr id="53" name="Google Shape;53;p9"/>
          <p:cNvSpPr txBox="1"/>
          <p:nvPr/>
        </p:nvSpPr>
        <p:spPr>
          <a:xfrm>
            <a:off x="483975" y="1726500"/>
            <a:ext cx="2321700" cy="29553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None/>
            </a:pPr>
            <a:r>
              <a:rPr lang="es" sz="1200">
                <a:solidFill>
                  <a:schemeClr val="lt2"/>
                </a:solidFill>
                <a:latin typeface="Roboto Mono"/>
                <a:ea typeface="Roboto Mono"/>
                <a:cs typeface="Roboto Mono"/>
                <a:sym typeface="Roboto Mono"/>
              </a:rPr>
              <a:t>Key Administrators:</a:t>
            </a:r>
            <a:endParaRPr sz="1200">
              <a:solidFill>
                <a:schemeClr val="lt2"/>
              </a:solidFill>
              <a:latin typeface="Roboto Mono"/>
              <a:ea typeface="Roboto Mono"/>
              <a:cs typeface="Roboto Mono"/>
              <a:sym typeface="Roboto Mono"/>
            </a:endParaRPr>
          </a:p>
          <a:p>
            <a:pPr marL="457200" marR="0" lvl="0" indent="-304800" algn="l" rtl="0">
              <a:lnSpc>
                <a:spcPct val="100000"/>
              </a:lnSpc>
              <a:spcBef>
                <a:spcPts val="0"/>
              </a:spcBef>
              <a:spcAft>
                <a:spcPts val="0"/>
              </a:spcAft>
              <a:buClr>
                <a:schemeClr val="lt2"/>
              </a:buClr>
              <a:buSzPts val="1200"/>
              <a:buFont typeface="Roboto Mono"/>
              <a:buChar char="●"/>
            </a:pPr>
            <a:r>
              <a:rPr lang="es" sz="1200">
                <a:solidFill>
                  <a:schemeClr val="lt2"/>
                </a:solidFill>
                <a:latin typeface="Roboto Mono"/>
                <a:ea typeface="Roboto Mono"/>
                <a:cs typeface="Roboto Mono"/>
                <a:sym typeface="Roboto Mono"/>
              </a:rPr>
              <a:t>kms:Create*</a:t>
            </a:r>
            <a:endParaRPr sz="1200">
              <a:solidFill>
                <a:schemeClr val="lt2"/>
              </a:solidFill>
              <a:latin typeface="Roboto Mono"/>
              <a:ea typeface="Roboto Mono"/>
              <a:cs typeface="Roboto Mono"/>
              <a:sym typeface="Roboto Mono"/>
            </a:endParaRPr>
          </a:p>
          <a:p>
            <a:pPr marL="457200" marR="0" lvl="0" indent="-304800" algn="l" rtl="0">
              <a:lnSpc>
                <a:spcPct val="100000"/>
              </a:lnSpc>
              <a:spcBef>
                <a:spcPts val="0"/>
              </a:spcBef>
              <a:spcAft>
                <a:spcPts val="0"/>
              </a:spcAft>
              <a:buClr>
                <a:schemeClr val="lt2"/>
              </a:buClr>
              <a:buSzPts val="1200"/>
              <a:buFont typeface="Roboto Mono"/>
              <a:buChar char="●"/>
            </a:pPr>
            <a:r>
              <a:rPr lang="es" sz="1200">
                <a:solidFill>
                  <a:schemeClr val="lt2"/>
                </a:solidFill>
                <a:latin typeface="Roboto Mono"/>
                <a:ea typeface="Roboto Mono"/>
                <a:cs typeface="Roboto Mono"/>
                <a:sym typeface="Roboto Mono"/>
              </a:rPr>
              <a:t>kms:Describe*</a:t>
            </a:r>
            <a:endParaRPr sz="1200">
              <a:solidFill>
                <a:schemeClr val="lt2"/>
              </a:solidFill>
              <a:latin typeface="Roboto Mono"/>
              <a:ea typeface="Roboto Mono"/>
              <a:cs typeface="Roboto Mono"/>
              <a:sym typeface="Roboto Mono"/>
            </a:endParaRPr>
          </a:p>
          <a:p>
            <a:pPr marL="457200" marR="0" lvl="0" indent="-304800" algn="l" rtl="0">
              <a:lnSpc>
                <a:spcPct val="100000"/>
              </a:lnSpc>
              <a:spcBef>
                <a:spcPts val="0"/>
              </a:spcBef>
              <a:spcAft>
                <a:spcPts val="0"/>
              </a:spcAft>
              <a:buClr>
                <a:schemeClr val="lt2"/>
              </a:buClr>
              <a:buSzPts val="1200"/>
              <a:buFont typeface="Roboto Mono"/>
              <a:buChar char="●"/>
            </a:pPr>
            <a:r>
              <a:rPr lang="es" sz="1200">
                <a:solidFill>
                  <a:schemeClr val="lt2"/>
                </a:solidFill>
                <a:latin typeface="Roboto Mono"/>
                <a:ea typeface="Roboto Mono"/>
                <a:cs typeface="Roboto Mono"/>
                <a:sym typeface="Roboto Mono"/>
              </a:rPr>
              <a:t>kms:Enable*</a:t>
            </a:r>
            <a:endParaRPr sz="1200">
              <a:solidFill>
                <a:schemeClr val="lt2"/>
              </a:solidFill>
              <a:latin typeface="Roboto Mono"/>
              <a:ea typeface="Roboto Mono"/>
              <a:cs typeface="Roboto Mono"/>
              <a:sym typeface="Roboto Mono"/>
            </a:endParaRPr>
          </a:p>
          <a:p>
            <a:pPr marL="457200" marR="0" lvl="0" indent="-304800" algn="l" rtl="0">
              <a:lnSpc>
                <a:spcPct val="100000"/>
              </a:lnSpc>
              <a:spcBef>
                <a:spcPts val="0"/>
              </a:spcBef>
              <a:spcAft>
                <a:spcPts val="0"/>
              </a:spcAft>
              <a:buClr>
                <a:schemeClr val="lt2"/>
              </a:buClr>
              <a:buSzPts val="1200"/>
              <a:buFont typeface="Roboto Mono"/>
              <a:buChar char="●"/>
            </a:pPr>
            <a:r>
              <a:rPr lang="es" sz="1200">
                <a:solidFill>
                  <a:schemeClr val="lt2"/>
                </a:solidFill>
                <a:latin typeface="Roboto Mono"/>
                <a:ea typeface="Roboto Mono"/>
                <a:cs typeface="Roboto Mono"/>
                <a:sym typeface="Roboto Mono"/>
              </a:rPr>
              <a:t>kms:List*</a:t>
            </a:r>
            <a:endParaRPr sz="1200">
              <a:solidFill>
                <a:schemeClr val="lt2"/>
              </a:solidFill>
              <a:latin typeface="Roboto Mono"/>
              <a:ea typeface="Roboto Mono"/>
              <a:cs typeface="Roboto Mono"/>
              <a:sym typeface="Roboto Mono"/>
            </a:endParaRPr>
          </a:p>
          <a:p>
            <a:pPr marL="457200" marR="0" lvl="0" indent="-304800" algn="l" rtl="0">
              <a:lnSpc>
                <a:spcPct val="100000"/>
              </a:lnSpc>
              <a:spcBef>
                <a:spcPts val="0"/>
              </a:spcBef>
              <a:spcAft>
                <a:spcPts val="0"/>
              </a:spcAft>
              <a:buClr>
                <a:schemeClr val="lt2"/>
              </a:buClr>
              <a:buSzPts val="1200"/>
              <a:buFont typeface="Roboto Mono"/>
              <a:buChar char="●"/>
            </a:pPr>
            <a:r>
              <a:rPr lang="es" sz="1200">
                <a:solidFill>
                  <a:schemeClr val="lt2"/>
                </a:solidFill>
                <a:latin typeface="Roboto Mono"/>
                <a:ea typeface="Roboto Mono"/>
                <a:cs typeface="Roboto Mono"/>
                <a:sym typeface="Roboto Mono"/>
              </a:rPr>
              <a:t>kms:Put*</a:t>
            </a:r>
            <a:endParaRPr sz="1200">
              <a:solidFill>
                <a:schemeClr val="lt2"/>
              </a:solidFill>
              <a:latin typeface="Roboto Mono"/>
              <a:ea typeface="Roboto Mono"/>
              <a:cs typeface="Roboto Mono"/>
              <a:sym typeface="Roboto Mono"/>
            </a:endParaRPr>
          </a:p>
          <a:p>
            <a:pPr marL="457200" marR="0" lvl="0" indent="-304800" algn="l" rtl="0">
              <a:lnSpc>
                <a:spcPct val="100000"/>
              </a:lnSpc>
              <a:spcBef>
                <a:spcPts val="0"/>
              </a:spcBef>
              <a:spcAft>
                <a:spcPts val="0"/>
              </a:spcAft>
              <a:buClr>
                <a:schemeClr val="lt2"/>
              </a:buClr>
              <a:buSzPts val="1200"/>
              <a:buFont typeface="Roboto Mono"/>
              <a:buChar char="●"/>
            </a:pPr>
            <a:r>
              <a:rPr lang="es" sz="1200">
                <a:solidFill>
                  <a:schemeClr val="lt2"/>
                </a:solidFill>
                <a:latin typeface="Roboto Mono"/>
                <a:ea typeface="Roboto Mono"/>
                <a:cs typeface="Roboto Mono"/>
                <a:sym typeface="Roboto Mono"/>
              </a:rPr>
              <a:t>kms:Update*</a:t>
            </a:r>
            <a:endParaRPr sz="1200">
              <a:solidFill>
                <a:schemeClr val="lt2"/>
              </a:solidFill>
              <a:latin typeface="Roboto Mono"/>
              <a:ea typeface="Roboto Mono"/>
              <a:cs typeface="Roboto Mono"/>
              <a:sym typeface="Roboto Mono"/>
            </a:endParaRPr>
          </a:p>
          <a:p>
            <a:pPr marL="457200" marR="0" lvl="0" indent="-304800" algn="l" rtl="0">
              <a:lnSpc>
                <a:spcPct val="100000"/>
              </a:lnSpc>
              <a:spcBef>
                <a:spcPts val="0"/>
              </a:spcBef>
              <a:spcAft>
                <a:spcPts val="0"/>
              </a:spcAft>
              <a:buClr>
                <a:schemeClr val="lt2"/>
              </a:buClr>
              <a:buSzPts val="1200"/>
              <a:buFont typeface="Roboto Mono"/>
              <a:buChar char="●"/>
            </a:pPr>
            <a:r>
              <a:rPr lang="es" sz="1200">
                <a:solidFill>
                  <a:schemeClr val="lt2"/>
                </a:solidFill>
                <a:latin typeface="Roboto Mono"/>
                <a:ea typeface="Roboto Mono"/>
                <a:cs typeface="Roboto Mono"/>
                <a:sym typeface="Roboto Mono"/>
              </a:rPr>
              <a:t>kms:Revoke*</a:t>
            </a:r>
            <a:endParaRPr sz="1200">
              <a:solidFill>
                <a:schemeClr val="lt2"/>
              </a:solidFill>
              <a:latin typeface="Roboto Mono"/>
              <a:ea typeface="Roboto Mono"/>
              <a:cs typeface="Roboto Mono"/>
              <a:sym typeface="Roboto Mono"/>
            </a:endParaRPr>
          </a:p>
          <a:p>
            <a:pPr marL="457200" marR="0" lvl="0" indent="-304800" algn="l" rtl="0">
              <a:lnSpc>
                <a:spcPct val="100000"/>
              </a:lnSpc>
              <a:spcBef>
                <a:spcPts val="0"/>
              </a:spcBef>
              <a:spcAft>
                <a:spcPts val="0"/>
              </a:spcAft>
              <a:buClr>
                <a:schemeClr val="lt2"/>
              </a:buClr>
              <a:buSzPts val="1200"/>
              <a:buFont typeface="Roboto Mono"/>
              <a:buChar char="●"/>
            </a:pPr>
            <a:r>
              <a:rPr lang="es" sz="1200">
                <a:solidFill>
                  <a:schemeClr val="lt2"/>
                </a:solidFill>
                <a:latin typeface="Roboto Mono"/>
                <a:ea typeface="Roboto Mono"/>
                <a:cs typeface="Roboto Mono"/>
                <a:sym typeface="Roboto Mono"/>
              </a:rPr>
              <a:t>kms:Disable*</a:t>
            </a:r>
            <a:endParaRPr sz="1200">
              <a:solidFill>
                <a:schemeClr val="lt2"/>
              </a:solidFill>
              <a:latin typeface="Roboto Mono"/>
              <a:ea typeface="Roboto Mono"/>
              <a:cs typeface="Roboto Mono"/>
              <a:sym typeface="Roboto Mono"/>
            </a:endParaRPr>
          </a:p>
          <a:p>
            <a:pPr marL="457200" marR="0" lvl="0" indent="-304800" algn="l" rtl="0">
              <a:lnSpc>
                <a:spcPct val="100000"/>
              </a:lnSpc>
              <a:spcBef>
                <a:spcPts val="0"/>
              </a:spcBef>
              <a:spcAft>
                <a:spcPts val="0"/>
              </a:spcAft>
              <a:buClr>
                <a:schemeClr val="lt2"/>
              </a:buClr>
              <a:buSzPts val="1200"/>
              <a:buFont typeface="Roboto Mono"/>
              <a:buChar char="●"/>
            </a:pPr>
            <a:r>
              <a:rPr lang="es" sz="1200">
                <a:solidFill>
                  <a:schemeClr val="lt2"/>
                </a:solidFill>
                <a:latin typeface="Roboto Mono"/>
                <a:ea typeface="Roboto Mono"/>
                <a:cs typeface="Roboto Mono"/>
                <a:sym typeface="Roboto Mono"/>
              </a:rPr>
              <a:t>kms:Get*</a:t>
            </a:r>
            <a:endParaRPr sz="1200">
              <a:solidFill>
                <a:schemeClr val="lt2"/>
              </a:solidFill>
              <a:latin typeface="Roboto Mono"/>
              <a:ea typeface="Roboto Mono"/>
              <a:cs typeface="Roboto Mono"/>
              <a:sym typeface="Roboto Mono"/>
            </a:endParaRPr>
          </a:p>
          <a:p>
            <a:pPr marL="457200" marR="0" lvl="0" indent="-304800" algn="l" rtl="0">
              <a:lnSpc>
                <a:spcPct val="100000"/>
              </a:lnSpc>
              <a:spcBef>
                <a:spcPts val="0"/>
              </a:spcBef>
              <a:spcAft>
                <a:spcPts val="0"/>
              </a:spcAft>
              <a:buClr>
                <a:schemeClr val="lt2"/>
              </a:buClr>
              <a:buSzPts val="1200"/>
              <a:buFont typeface="Roboto Mono"/>
              <a:buChar char="●"/>
            </a:pPr>
            <a:r>
              <a:rPr lang="es" sz="1200">
                <a:solidFill>
                  <a:schemeClr val="lt2"/>
                </a:solidFill>
                <a:latin typeface="Roboto Mono"/>
                <a:ea typeface="Roboto Mono"/>
                <a:cs typeface="Roboto Mono"/>
                <a:sym typeface="Roboto Mono"/>
              </a:rPr>
              <a:t>kms:Delete*</a:t>
            </a:r>
            <a:endParaRPr sz="1200">
              <a:solidFill>
                <a:schemeClr val="lt2"/>
              </a:solidFill>
              <a:latin typeface="Roboto Mono"/>
              <a:ea typeface="Roboto Mono"/>
              <a:cs typeface="Roboto Mono"/>
              <a:sym typeface="Roboto Mono"/>
            </a:endParaRPr>
          </a:p>
          <a:p>
            <a:pPr marL="457200" marR="0" lvl="0" indent="-304800" algn="l" rtl="0">
              <a:lnSpc>
                <a:spcPct val="100000"/>
              </a:lnSpc>
              <a:spcBef>
                <a:spcPts val="0"/>
              </a:spcBef>
              <a:spcAft>
                <a:spcPts val="0"/>
              </a:spcAft>
              <a:buClr>
                <a:schemeClr val="lt2"/>
              </a:buClr>
              <a:buSzPts val="1200"/>
              <a:buFont typeface="Roboto Mono"/>
              <a:buChar char="●"/>
            </a:pPr>
            <a:r>
              <a:rPr lang="es" sz="1200">
                <a:solidFill>
                  <a:schemeClr val="lt2"/>
                </a:solidFill>
                <a:latin typeface="Roboto Mono"/>
                <a:ea typeface="Roboto Mono"/>
                <a:cs typeface="Roboto Mono"/>
                <a:sym typeface="Roboto Mono"/>
              </a:rPr>
              <a:t>kms:TagResource</a:t>
            </a:r>
            <a:endParaRPr sz="1200">
              <a:solidFill>
                <a:schemeClr val="lt2"/>
              </a:solidFill>
              <a:latin typeface="Roboto Mono"/>
              <a:ea typeface="Roboto Mono"/>
              <a:cs typeface="Roboto Mono"/>
              <a:sym typeface="Roboto Mono"/>
            </a:endParaRPr>
          </a:p>
          <a:p>
            <a:pPr marL="457200" marR="0" lvl="0" indent="-304800" algn="l" rtl="0">
              <a:lnSpc>
                <a:spcPct val="100000"/>
              </a:lnSpc>
              <a:spcBef>
                <a:spcPts val="0"/>
              </a:spcBef>
              <a:spcAft>
                <a:spcPts val="0"/>
              </a:spcAft>
              <a:buClr>
                <a:schemeClr val="lt2"/>
              </a:buClr>
              <a:buSzPts val="1200"/>
              <a:buFont typeface="Roboto Mono"/>
              <a:buChar char="●"/>
            </a:pPr>
            <a:r>
              <a:rPr lang="es" sz="1200">
                <a:solidFill>
                  <a:schemeClr val="lt2"/>
                </a:solidFill>
                <a:latin typeface="Roboto Mono"/>
                <a:ea typeface="Roboto Mono"/>
                <a:cs typeface="Roboto Mono"/>
                <a:sym typeface="Roboto Mono"/>
              </a:rPr>
              <a:t>k</a:t>
            </a:r>
            <a:r>
              <a:rPr lang="es" sz="1200">
                <a:solidFill>
                  <a:schemeClr val="lt2"/>
                </a:solidFill>
                <a:latin typeface="Roboto Mono"/>
                <a:ea typeface="Roboto Mono"/>
                <a:cs typeface="Roboto Mono"/>
                <a:sym typeface="Roboto Mono"/>
              </a:rPr>
              <a:t>ms:UntagResource</a:t>
            </a:r>
            <a:endParaRPr sz="1200">
              <a:solidFill>
                <a:schemeClr val="lt2"/>
              </a:solidFill>
              <a:latin typeface="Roboto Mono"/>
              <a:ea typeface="Roboto Mono"/>
              <a:cs typeface="Roboto Mono"/>
              <a:sym typeface="Roboto Mono"/>
            </a:endParaRPr>
          </a:p>
          <a:p>
            <a:pPr marL="0" marR="0" lvl="0" indent="0" algn="l" rtl="0">
              <a:lnSpc>
                <a:spcPct val="100000"/>
              </a:lnSpc>
              <a:spcBef>
                <a:spcPts val="0"/>
              </a:spcBef>
              <a:spcAft>
                <a:spcPts val="0"/>
              </a:spcAft>
              <a:buNone/>
            </a:pPr>
            <a:r>
              <a:t/>
            </a:r>
            <a:endParaRPr sz="1200">
              <a:solidFill>
                <a:schemeClr val="lt2"/>
              </a:solidFill>
              <a:latin typeface="Roboto Mono"/>
              <a:ea typeface="Roboto Mono"/>
              <a:cs typeface="Roboto Mono"/>
              <a:sym typeface="Roboto Mono"/>
            </a:endParaRPr>
          </a:p>
          <a:p>
            <a:pPr marL="0" marR="0" lvl="0" indent="0" algn="l" rtl="0">
              <a:lnSpc>
                <a:spcPct val="100000"/>
              </a:lnSpc>
              <a:spcBef>
                <a:spcPts val="0"/>
              </a:spcBef>
              <a:spcAft>
                <a:spcPts val="0"/>
              </a:spcAft>
              <a:buNone/>
            </a:pPr>
            <a:r>
              <a:t/>
            </a:r>
            <a:endParaRPr sz="1200">
              <a:solidFill>
                <a:schemeClr val="lt2"/>
              </a:solidFill>
              <a:latin typeface="Roboto Mono"/>
              <a:ea typeface="Roboto Mono"/>
              <a:cs typeface="Roboto Mono"/>
              <a:sym typeface="Roboto Mono"/>
            </a:endParaRPr>
          </a:p>
        </p:txBody>
      </p:sp>
      <p:sp>
        <p:nvSpPr>
          <p:cNvPr id="54" name="Google Shape;54;p9"/>
          <p:cNvSpPr txBox="1"/>
          <p:nvPr/>
        </p:nvSpPr>
        <p:spPr>
          <a:xfrm>
            <a:off x="2916925" y="1725150"/>
            <a:ext cx="2589000" cy="24936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None/>
            </a:pPr>
            <a:r>
              <a:rPr lang="es" sz="1200">
                <a:solidFill>
                  <a:schemeClr val="lt2"/>
                </a:solidFill>
                <a:latin typeface="Roboto Mono"/>
                <a:ea typeface="Roboto Mono"/>
                <a:cs typeface="Roboto Mono"/>
                <a:sym typeface="Roboto Mono"/>
              </a:rPr>
              <a:t>Key Users:</a:t>
            </a:r>
            <a:endParaRPr sz="1200">
              <a:solidFill>
                <a:schemeClr val="lt2"/>
              </a:solidFill>
              <a:latin typeface="Roboto Mono"/>
              <a:ea typeface="Roboto Mono"/>
              <a:cs typeface="Roboto Mono"/>
              <a:sym typeface="Roboto Mono"/>
            </a:endParaRPr>
          </a:p>
          <a:p>
            <a:pPr marL="457200" lvl="0" indent="-304800" algn="l" rtl="0">
              <a:spcBef>
                <a:spcPts val="0"/>
              </a:spcBef>
              <a:spcAft>
                <a:spcPts val="0"/>
              </a:spcAft>
              <a:buClr>
                <a:schemeClr val="lt2"/>
              </a:buClr>
              <a:buSzPts val="1200"/>
              <a:buFont typeface="Roboto Mono"/>
              <a:buChar char="●"/>
            </a:pPr>
            <a:r>
              <a:rPr lang="es" sz="1200">
                <a:solidFill>
                  <a:schemeClr val="lt2"/>
                </a:solidFill>
                <a:latin typeface="Roboto Mono"/>
                <a:ea typeface="Roboto Mono"/>
                <a:cs typeface="Roboto Mono"/>
                <a:sym typeface="Roboto Mono"/>
              </a:rPr>
              <a:t>kms:Encrypt</a:t>
            </a:r>
            <a:endParaRPr sz="1200">
              <a:solidFill>
                <a:schemeClr val="lt2"/>
              </a:solidFill>
              <a:latin typeface="Roboto Mono"/>
              <a:ea typeface="Roboto Mono"/>
              <a:cs typeface="Roboto Mono"/>
              <a:sym typeface="Roboto Mono"/>
            </a:endParaRPr>
          </a:p>
          <a:p>
            <a:pPr marL="457200" lvl="0" indent="-304800" algn="l" rtl="0">
              <a:spcBef>
                <a:spcPts val="0"/>
              </a:spcBef>
              <a:spcAft>
                <a:spcPts val="0"/>
              </a:spcAft>
              <a:buClr>
                <a:schemeClr val="lt2"/>
              </a:buClr>
              <a:buSzPts val="1200"/>
              <a:buFont typeface="Roboto Mono"/>
              <a:buChar char="●"/>
            </a:pPr>
            <a:r>
              <a:rPr lang="es" sz="1200">
                <a:solidFill>
                  <a:schemeClr val="lt2"/>
                </a:solidFill>
                <a:latin typeface="Roboto Mono"/>
                <a:ea typeface="Roboto Mono"/>
                <a:cs typeface="Roboto Mono"/>
                <a:sym typeface="Roboto Mono"/>
              </a:rPr>
              <a:t>kms:Decrypt</a:t>
            </a:r>
            <a:endParaRPr sz="1200">
              <a:solidFill>
                <a:schemeClr val="lt2"/>
              </a:solidFill>
              <a:latin typeface="Roboto Mono"/>
              <a:ea typeface="Roboto Mono"/>
              <a:cs typeface="Roboto Mono"/>
              <a:sym typeface="Roboto Mono"/>
            </a:endParaRPr>
          </a:p>
          <a:p>
            <a:pPr marL="457200" lvl="0" indent="-304800" algn="l" rtl="0">
              <a:spcBef>
                <a:spcPts val="0"/>
              </a:spcBef>
              <a:spcAft>
                <a:spcPts val="0"/>
              </a:spcAft>
              <a:buClr>
                <a:schemeClr val="lt2"/>
              </a:buClr>
              <a:buSzPts val="1200"/>
              <a:buFont typeface="Roboto Mono"/>
              <a:buChar char="●"/>
            </a:pPr>
            <a:r>
              <a:rPr lang="es" sz="1200">
                <a:solidFill>
                  <a:schemeClr val="lt2"/>
                </a:solidFill>
                <a:latin typeface="Roboto Mono"/>
                <a:ea typeface="Roboto Mono"/>
                <a:cs typeface="Roboto Mono"/>
                <a:sym typeface="Roboto Mono"/>
              </a:rPr>
              <a:t>kms:ReEncrypt*</a:t>
            </a:r>
            <a:endParaRPr sz="1200">
              <a:solidFill>
                <a:schemeClr val="lt2"/>
              </a:solidFill>
              <a:latin typeface="Roboto Mono"/>
              <a:ea typeface="Roboto Mono"/>
              <a:cs typeface="Roboto Mono"/>
              <a:sym typeface="Roboto Mono"/>
            </a:endParaRPr>
          </a:p>
          <a:p>
            <a:pPr marL="457200" lvl="0" indent="-304800" algn="l" rtl="0">
              <a:spcBef>
                <a:spcPts val="0"/>
              </a:spcBef>
              <a:spcAft>
                <a:spcPts val="0"/>
              </a:spcAft>
              <a:buClr>
                <a:schemeClr val="lt2"/>
              </a:buClr>
              <a:buSzPts val="1200"/>
              <a:buFont typeface="Roboto Mono"/>
              <a:buChar char="●"/>
            </a:pPr>
            <a:r>
              <a:rPr lang="es" sz="1200">
                <a:solidFill>
                  <a:schemeClr val="lt2"/>
                </a:solidFill>
                <a:latin typeface="Roboto Mono"/>
                <a:ea typeface="Roboto Mono"/>
                <a:cs typeface="Roboto Mono"/>
                <a:sym typeface="Roboto Mono"/>
              </a:rPr>
              <a:t>kms:GenerateDataKey*</a:t>
            </a:r>
            <a:endParaRPr sz="1200">
              <a:solidFill>
                <a:schemeClr val="lt2"/>
              </a:solidFill>
              <a:latin typeface="Roboto Mono"/>
              <a:ea typeface="Roboto Mono"/>
              <a:cs typeface="Roboto Mono"/>
              <a:sym typeface="Roboto Mono"/>
            </a:endParaRPr>
          </a:p>
          <a:p>
            <a:pPr marL="457200" lvl="0" indent="-304800" algn="l" rtl="0">
              <a:spcBef>
                <a:spcPts val="0"/>
              </a:spcBef>
              <a:spcAft>
                <a:spcPts val="0"/>
              </a:spcAft>
              <a:buClr>
                <a:schemeClr val="lt2"/>
              </a:buClr>
              <a:buSzPts val="1200"/>
              <a:buFont typeface="Roboto Mono"/>
              <a:buChar char="●"/>
            </a:pPr>
            <a:r>
              <a:rPr lang="es" sz="1200">
                <a:solidFill>
                  <a:schemeClr val="lt2"/>
                </a:solidFill>
                <a:latin typeface="Roboto Mono"/>
                <a:ea typeface="Roboto Mono"/>
                <a:cs typeface="Roboto Mono"/>
                <a:sym typeface="Roboto Mono"/>
              </a:rPr>
              <a:t>kms:DescribeKey</a:t>
            </a:r>
            <a:endParaRPr sz="1200">
              <a:solidFill>
                <a:schemeClr val="lt2"/>
              </a:solidFill>
              <a:latin typeface="Roboto Mono"/>
              <a:ea typeface="Roboto Mono"/>
              <a:cs typeface="Roboto Mono"/>
              <a:sym typeface="Roboto Mono"/>
            </a:endParaRPr>
          </a:p>
          <a:p>
            <a:pPr marL="457200" lvl="0" indent="-304800" algn="l" rtl="0">
              <a:spcBef>
                <a:spcPts val="0"/>
              </a:spcBef>
              <a:spcAft>
                <a:spcPts val="0"/>
              </a:spcAft>
              <a:buClr>
                <a:schemeClr val="lt2"/>
              </a:buClr>
              <a:buSzPts val="1200"/>
              <a:buFont typeface="Roboto Mono"/>
              <a:buChar char="●"/>
            </a:pPr>
            <a:r>
              <a:rPr lang="es" sz="1200">
                <a:solidFill>
                  <a:schemeClr val="lt2"/>
                </a:solidFill>
                <a:latin typeface="Roboto Mono"/>
                <a:ea typeface="Roboto Mono"/>
                <a:cs typeface="Roboto Mono"/>
                <a:sym typeface="Roboto Mono"/>
              </a:rPr>
              <a:t>kms:CreateGrant</a:t>
            </a:r>
            <a:endParaRPr sz="1200">
              <a:solidFill>
                <a:schemeClr val="lt2"/>
              </a:solidFill>
              <a:latin typeface="Roboto Mono"/>
              <a:ea typeface="Roboto Mono"/>
              <a:cs typeface="Roboto Mono"/>
              <a:sym typeface="Roboto Mono"/>
            </a:endParaRPr>
          </a:p>
          <a:p>
            <a:pPr marL="457200" lvl="0" indent="-304800" algn="l" rtl="0">
              <a:spcBef>
                <a:spcPts val="0"/>
              </a:spcBef>
              <a:spcAft>
                <a:spcPts val="0"/>
              </a:spcAft>
              <a:buClr>
                <a:schemeClr val="lt2"/>
              </a:buClr>
              <a:buSzPts val="1200"/>
              <a:buFont typeface="Roboto Mono"/>
              <a:buChar char="●"/>
            </a:pPr>
            <a:r>
              <a:rPr lang="es" sz="1200">
                <a:solidFill>
                  <a:schemeClr val="lt2"/>
                </a:solidFill>
                <a:latin typeface="Roboto Mono"/>
                <a:ea typeface="Roboto Mono"/>
                <a:cs typeface="Roboto Mono"/>
                <a:sym typeface="Roboto Mono"/>
              </a:rPr>
              <a:t>kms:ListGrants</a:t>
            </a:r>
            <a:endParaRPr sz="1200">
              <a:solidFill>
                <a:schemeClr val="lt2"/>
              </a:solidFill>
              <a:latin typeface="Roboto Mono"/>
              <a:ea typeface="Roboto Mono"/>
              <a:cs typeface="Roboto Mono"/>
              <a:sym typeface="Roboto Mono"/>
            </a:endParaRPr>
          </a:p>
          <a:p>
            <a:pPr marL="457200" lvl="0" indent="-304800" algn="l" rtl="0">
              <a:spcBef>
                <a:spcPts val="0"/>
              </a:spcBef>
              <a:spcAft>
                <a:spcPts val="0"/>
              </a:spcAft>
              <a:buClr>
                <a:schemeClr val="lt2"/>
              </a:buClr>
              <a:buSzPts val="1200"/>
              <a:buFont typeface="Roboto Mono"/>
              <a:buChar char="●"/>
            </a:pPr>
            <a:r>
              <a:rPr lang="es" sz="1200">
                <a:solidFill>
                  <a:schemeClr val="lt2"/>
                </a:solidFill>
                <a:latin typeface="Roboto Mono"/>
                <a:ea typeface="Roboto Mono"/>
                <a:cs typeface="Roboto Mono"/>
                <a:sym typeface="Roboto Mono"/>
              </a:rPr>
              <a:t>kms:RevokeGrant</a:t>
            </a:r>
            <a:endParaRPr>
              <a:latin typeface="Raleway Medium"/>
              <a:ea typeface="Raleway Medium"/>
              <a:cs typeface="Raleway Medium"/>
              <a:sym typeface="Raleway Medium"/>
            </a:endParaRPr>
          </a:p>
          <a:p>
            <a:pPr marL="0" lvl="0" indent="0" algn="l" rtl="0">
              <a:spcBef>
                <a:spcPts val="0"/>
              </a:spcBef>
              <a:spcAft>
                <a:spcPts val="0"/>
              </a:spcAft>
              <a:buNone/>
            </a:pPr>
            <a:r>
              <a:t/>
            </a:r>
            <a:endParaRPr>
              <a:latin typeface="Raleway Medium"/>
              <a:ea typeface="Raleway Medium"/>
              <a:cs typeface="Raleway Medium"/>
              <a:sym typeface="Raleway Medium"/>
            </a:endParaRPr>
          </a:p>
          <a:p>
            <a:pPr marL="0" lvl="0" indent="0" algn="l" rtl="0">
              <a:spcBef>
                <a:spcPts val="0"/>
              </a:spcBef>
              <a:spcAft>
                <a:spcPts val="0"/>
              </a:spcAft>
              <a:buNone/>
            </a:pPr>
            <a:r>
              <a:t/>
            </a:r>
            <a:endParaRPr>
              <a:latin typeface="Raleway Medium"/>
              <a:ea typeface="Raleway Medium"/>
              <a:cs typeface="Raleway Medium"/>
              <a:sym typeface="Raleway Medium"/>
            </a:endParaRPr>
          </a:p>
          <a:p>
            <a:pPr marL="0" lvl="0" indent="0" algn="l" rtl="0">
              <a:spcBef>
                <a:spcPts val="0"/>
              </a:spcBef>
              <a:spcAft>
                <a:spcPts val="0"/>
              </a:spcAft>
              <a:buNone/>
            </a:pPr>
            <a:r>
              <a:t/>
            </a:r>
            <a:endParaRPr>
              <a:latin typeface="Raleway Medium"/>
              <a:ea typeface="Raleway Medium"/>
              <a:cs typeface="Raleway Medium"/>
              <a:sym typeface="Raleway Medium"/>
            </a:endParaRPr>
          </a:p>
        </p:txBody>
      </p:sp>
      <p:sp>
        <p:nvSpPr>
          <p:cNvPr id="55" name="Google Shape;55;p9"/>
          <p:cNvSpPr txBox="1"/>
          <p:nvPr/>
        </p:nvSpPr>
        <p:spPr>
          <a:xfrm>
            <a:off x="5751800" y="1673475"/>
            <a:ext cx="2763300" cy="24936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None/>
            </a:pPr>
            <a:r>
              <a:rPr lang="es" sz="1200">
                <a:solidFill>
                  <a:schemeClr val="lt2"/>
                </a:solidFill>
                <a:latin typeface="Roboto Mono"/>
                <a:ea typeface="Roboto Mono"/>
                <a:cs typeface="Roboto Mono"/>
                <a:sym typeface="Roboto Mono"/>
              </a:rPr>
              <a:t>External Account</a:t>
            </a:r>
            <a:r>
              <a:rPr lang="es" sz="1200">
                <a:solidFill>
                  <a:schemeClr val="lt2"/>
                </a:solidFill>
                <a:latin typeface="Roboto Mono"/>
                <a:ea typeface="Roboto Mono"/>
                <a:cs typeface="Roboto Mono"/>
                <a:sym typeface="Roboto Mono"/>
              </a:rPr>
              <a:t>:</a:t>
            </a:r>
            <a:endParaRPr sz="1200">
              <a:solidFill>
                <a:schemeClr val="lt2"/>
              </a:solidFill>
              <a:latin typeface="Roboto Mono"/>
              <a:ea typeface="Roboto Mono"/>
              <a:cs typeface="Roboto Mono"/>
              <a:sym typeface="Roboto Mono"/>
            </a:endParaRPr>
          </a:p>
          <a:p>
            <a:pPr marL="457200" marR="0" lvl="0" indent="-304800" algn="l" rtl="0">
              <a:lnSpc>
                <a:spcPct val="100000"/>
              </a:lnSpc>
              <a:spcBef>
                <a:spcPts val="0"/>
              </a:spcBef>
              <a:spcAft>
                <a:spcPts val="0"/>
              </a:spcAft>
              <a:buClr>
                <a:schemeClr val="lt2"/>
              </a:buClr>
              <a:buSzPts val="1200"/>
              <a:buFont typeface="Roboto Mono"/>
              <a:buChar char="●"/>
            </a:pPr>
            <a:r>
              <a:rPr lang="es" sz="1200">
                <a:solidFill>
                  <a:schemeClr val="lt2"/>
                </a:solidFill>
                <a:latin typeface="Roboto Mono"/>
                <a:ea typeface="Roboto Mono"/>
                <a:cs typeface="Roboto Mono"/>
                <a:sym typeface="Roboto Mono"/>
              </a:rPr>
              <a:t>kms:Encrypt</a:t>
            </a:r>
            <a:endParaRPr sz="1200">
              <a:solidFill>
                <a:schemeClr val="lt2"/>
              </a:solidFill>
              <a:latin typeface="Roboto Mono"/>
              <a:ea typeface="Roboto Mono"/>
              <a:cs typeface="Roboto Mono"/>
              <a:sym typeface="Roboto Mono"/>
            </a:endParaRPr>
          </a:p>
          <a:p>
            <a:pPr marL="457200" marR="0" lvl="0" indent="-304800" algn="l" rtl="0">
              <a:lnSpc>
                <a:spcPct val="100000"/>
              </a:lnSpc>
              <a:spcBef>
                <a:spcPts val="0"/>
              </a:spcBef>
              <a:spcAft>
                <a:spcPts val="0"/>
              </a:spcAft>
              <a:buClr>
                <a:schemeClr val="lt2"/>
              </a:buClr>
              <a:buSzPts val="1200"/>
              <a:buFont typeface="Roboto Mono"/>
              <a:buChar char="●"/>
            </a:pPr>
            <a:r>
              <a:rPr lang="es" sz="1200">
                <a:solidFill>
                  <a:schemeClr val="lt2"/>
                </a:solidFill>
                <a:latin typeface="Roboto Mono"/>
                <a:ea typeface="Roboto Mono"/>
                <a:cs typeface="Roboto Mono"/>
                <a:sym typeface="Roboto Mono"/>
              </a:rPr>
              <a:t>kms:Decrypt</a:t>
            </a:r>
            <a:endParaRPr sz="1200">
              <a:solidFill>
                <a:schemeClr val="lt2"/>
              </a:solidFill>
              <a:latin typeface="Roboto Mono"/>
              <a:ea typeface="Roboto Mono"/>
              <a:cs typeface="Roboto Mono"/>
              <a:sym typeface="Roboto Mono"/>
            </a:endParaRPr>
          </a:p>
          <a:p>
            <a:pPr marL="457200" marR="0" lvl="0" indent="-304800" algn="l" rtl="0">
              <a:lnSpc>
                <a:spcPct val="100000"/>
              </a:lnSpc>
              <a:spcBef>
                <a:spcPts val="0"/>
              </a:spcBef>
              <a:spcAft>
                <a:spcPts val="0"/>
              </a:spcAft>
              <a:buClr>
                <a:schemeClr val="lt2"/>
              </a:buClr>
              <a:buSzPts val="1200"/>
              <a:buFont typeface="Roboto Mono"/>
              <a:buChar char="●"/>
            </a:pPr>
            <a:r>
              <a:rPr lang="es" sz="1200">
                <a:solidFill>
                  <a:schemeClr val="lt2"/>
                </a:solidFill>
                <a:latin typeface="Roboto Mono"/>
                <a:ea typeface="Roboto Mono"/>
                <a:cs typeface="Roboto Mono"/>
                <a:sym typeface="Roboto Mono"/>
              </a:rPr>
              <a:t>kms:ReEncrypt*</a:t>
            </a:r>
            <a:endParaRPr sz="1200">
              <a:solidFill>
                <a:schemeClr val="lt2"/>
              </a:solidFill>
              <a:latin typeface="Roboto Mono"/>
              <a:ea typeface="Roboto Mono"/>
              <a:cs typeface="Roboto Mono"/>
              <a:sym typeface="Roboto Mono"/>
            </a:endParaRPr>
          </a:p>
          <a:p>
            <a:pPr marL="457200" marR="0" lvl="0" indent="-304800" algn="l" rtl="0">
              <a:lnSpc>
                <a:spcPct val="100000"/>
              </a:lnSpc>
              <a:spcBef>
                <a:spcPts val="0"/>
              </a:spcBef>
              <a:spcAft>
                <a:spcPts val="0"/>
              </a:spcAft>
              <a:buClr>
                <a:schemeClr val="lt2"/>
              </a:buClr>
              <a:buSzPts val="1200"/>
              <a:buFont typeface="Roboto Mono"/>
              <a:buChar char="●"/>
            </a:pPr>
            <a:r>
              <a:rPr lang="es" sz="1200">
                <a:solidFill>
                  <a:schemeClr val="lt2"/>
                </a:solidFill>
                <a:latin typeface="Roboto Mono"/>
                <a:ea typeface="Roboto Mono"/>
                <a:cs typeface="Roboto Mono"/>
                <a:sym typeface="Roboto Mono"/>
              </a:rPr>
              <a:t>kms:GenerateDataKey*</a:t>
            </a:r>
            <a:endParaRPr sz="1200">
              <a:solidFill>
                <a:schemeClr val="lt2"/>
              </a:solidFill>
              <a:latin typeface="Roboto Mono"/>
              <a:ea typeface="Roboto Mono"/>
              <a:cs typeface="Roboto Mono"/>
              <a:sym typeface="Roboto Mono"/>
            </a:endParaRPr>
          </a:p>
          <a:p>
            <a:pPr marL="457200" marR="0" lvl="0" indent="-304800" algn="l" rtl="0">
              <a:lnSpc>
                <a:spcPct val="100000"/>
              </a:lnSpc>
              <a:spcBef>
                <a:spcPts val="0"/>
              </a:spcBef>
              <a:spcAft>
                <a:spcPts val="0"/>
              </a:spcAft>
              <a:buClr>
                <a:schemeClr val="lt2"/>
              </a:buClr>
              <a:buSzPts val="1200"/>
              <a:buFont typeface="Roboto Mono"/>
              <a:buChar char="●"/>
            </a:pPr>
            <a:r>
              <a:rPr lang="es" sz="1200">
                <a:solidFill>
                  <a:schemeClr val="lt2"/>
                </a:solidFill>
                <a:latin typeface="Roboto Mono"/>
                <a:ea typeface="Roboto Mono"/>
                <a:cs typeface="Roboto Mono"/>
                <a:sym typeface="Roboto Mono"/>
              </a:rPr>
              <a:t>kms:DescribeKey</a:t>
            </a:r>
            <a:endParaRPr sz="1200">
              <a:solidFill>
                <a:schemeClr val="lt2"/>
              </a:solidFill>
              <a:latin typeface="Roboto Mono"/>
              <a:ea typeface="Roboto Mono"/>
              <a:cs typeface="Roboto Mono"/>
              <a:sym typeface="Roboto Mono"/>
            </a:endParaRPr>
          </a:p>
          <a:p>
            <a:pPr marL="457200" marR="0" lvl="0" indent="-304800" algn="l" rtl="0">
              <a:lnSpc>
                <a:spcPct val="100000"/>
              </a:lnSpc>
              <a:spcBef>
                <a:spcPts val="0"/>
              </a:spcBef>
              <a:spcAft>
                <a:spcPts val="0"/>
              </a:spcAft>
              <a:buClr>
                <a:schemeClr val="lt2"/>
              </a:buClr>
              <a:buSzPts val="1200"/>
              <a:buFont typeface="Roboto Mono"/>
              <a:buChar char="●"/>
            </a:pPr>
            <a:r>
              <a:rPr lang="es" sz="1200">
                <a:solidFill>
                  <a:schemeClr val="lt2"/>
                </a:solidFill>
                <a:latin typeface="Roboto Mono"/>
                <a:ea typeface="Roboto Mono"/>
                <a:cs typeface="Roboto Mono"/>
                <a:sym typeface="Roboto Mono"/>
              </a:rPr>
              <a:t>kms:CreateGrant</a:t>
            </a:r>
            <a:endParaRPr sz="1200">
              <a:solidFill>
                <a:schemeClr val="lt2"/>
              </a:solidFill>
              <a:latin typeface="Roboto Mono"/>
              <a:ea typeface="Roboto Mono"/>
              <a:cs typeface="Roboto Mono"/>
              <a:sym typeface="Roboto Mono"/>
            </a:endParaRPr>
          </a:p>
          <a:p>
            <a:pPr marL="457200" marR="0" lvl="0" indent="-304800" algn="l" rtl="0">
              <a:lnSpc>
                <a:spcPct val="100000"/>
              </a:lnSpc>
              <a:spcBef>
                <a:spcPts val="0"/>
              </a:spcBef>
              <a:spcAft>
                <a:spcPts val="0"/>
              </a:spcAft>
              <a:buClr>
                <a:schemeClr val="lt2"/>
              </a:buClr>
              <a:buSzPts val="1200"/>
              <a:buFont typeface="Roboto Mono"/>
              <a:buChar char="●"/>
            </a:pPr>
            <a:r>
              <a:rPr lang="es" sz="1200">
                <a:solidFill>
                  <a:schemeClr val="lt2"/>
                </a:solidFill>
                <a:latin typeface="Roboto Mono"/>
                <a:ea typeface="Roboto Mono"/>
                <a:cs typeface="Roboto Mono"/>
                <a:sym typeface="Roboto Mono"/>
              </a:rPr>
              <a:t>kms:ListGrants</a:t>
            </a:r>
            <a:endParaRPr sz="1200">
              <a:solidFill>
                <a:schemeClr val="lt2"/>
              </a:solidFill>
              <a:latin typeface="Roboto Mono"/>
              <a:ea typeface="Roboto Mono"/>
              <a:cs typeface="Roboto Mono"/>
              <a:sym typeface="Roboto Mono"/>
            </a:endParaRPr>
          </a:p>
          <a:p>
            <a:pPr marL="457200" marR="0" lvl="0" indent="-304800" algn="l" rtl="0">
              <a:lnSpc>
                <a:spcPct val="100000"/>
              </a:lnSpc>
              <a:spcBef>
                <a:spcPts val="0"/>
              </a:spcBef>
              <a:spcAft>
                <a:spcPts val="0"/>
              </a:spcAft>
              <a:buClr>
                <a:schemeClr val="lt2"/>
              </a:buClr>
              <a:buSzPts val="1200"/>
              <a:buFont typeface="Roboto Mono"/>
              <a:buChar char="●"/>
            </a:pPr>
            <a:r>
              <a:rPr lang="es" sz="1200">
                <a:solidFill>
                  <a:schemeClr val="lt2"/>
                </a:solidFill>
                <a:latin typeface="Roboto Mono"/>
                <a:ea typeface="Roboto Mono"/>
                <a:cs typeface="Roboto Mono"/>
                <a:sym typeface="Roboto Mono"/>
              </a:rPr>
              <a:t>kms:RevokeGrant</a:t>
            </a:r>
            <a:endParaRPr>
              <a:latin typeface="Raleway Medium"/>
              <a:ea typeface="Raleway Medium"/>
              <a:cs typeface="Raleway Medium"/>
              <a:sym typeface="Raleway Medium"/>
            </a:endParaRPr>
          </a:p>
          <a:p>
            <a:pPr marL="0" lvl="0" indent="0" algn="l" rtl="0">
              <a:spcBef>
                <a:spcPts val="0"/>
              </a:spcBef>
              <a:spcAft>
                <a:spcPts val="0"/>
              </a:spcAft>
              <a:buNone/>
            </a:pPr>
            <a:r>
              <a:t/>
            </a:r>
            <a:endParaRPr/>
          </a:p>
          <a:p>
            <a:pPr marL="0" lvl="0" indent="0" algn="l" rtl="0">
              <a:spcBef>
                <a:spcPts val="0"/>
              </a:spcBef>
              <a:spcAft>
                <a:spcPts val="0"/>
              </a:spcAft>
              <a:buNone/>
            </a:pPr>
            <a:r>
              <a:t/>
            </a:r>
            <a:endParaRPr/>
          </a:p>
          <a:p>
            <a:pPr marL="0" lvl="0" indent="0" algn="l" rtl="0">
              <a:spcBef>
                <a:spcPts val="0"/>
              </a:spcBef>
              <a:spcAft>
                <a:spcPts val="0"/>
              </a:spcAft>
              <a:buNone/>
            </a:pPr>
            <a:r>
              <a:t/>
            </a:r>
            <a:endParaRPr/>
          </a:p>
        </p:txBody>
      </p:sp>
      <p:sp>
        <p:nvSpPr>
          <p:cNvPr id="56" name="Google Shape;56;p9"/>
          <p:cNvSpPr txBox="1"/>
          <p:nvPr/>
        </p:nvSpPr>
        <p:spPr>
          <a:xfrm>
            <a:off x="549625" y="976200"/>
            <a:ext cx="7899900" cy="554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 sz="1200">
                <a:solidFill>
                  <a:schemeClr val="lt2"/>
                </a:solidFill>
                <a:latin typeface="Roboto Mono"/>
                <a:ea typeface="Roboto Mono"/>
                <a:cs typeface="Roboto Mono"/>
                <a:sym typeface="Roboto Mono"/>
              </a:rPr>
              <a:t>The GUI allows to easily give principals access to the keys. These are the real permissions given inside the policy:</a:t>
            </a:r>
            <a:endParaRPr sz="1200">
              <a:solidFill>
                <a:schemeClr val="lt2"/>
              </a:solidFill>
              <a:latin typeface="Roboto Mono"/>
              <a:ea typeface="Roboto Mono"/>
              <a:cs typeface="Roboto Mono"/>
              <a:sym typeface="Roboto Mono"/>
            </a:endParaRPr>
          </a:p>
        </p:txBody>
      </p:sp>
      <p:sp>
        <p:nvSpPr>
          <p:cNvPr id="57" name="Google Shape;57;p9"/>
          <p:cNvSpPr txBox="1"/>
          <p:nvPr/>
        </p:nvSpPr>
        <p:spPr>
          <a:xfrm>
            <a:off x="1143000" y="4835900"/>
            <a:ext cx="7526700" cy="3231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None/>
            </a:pPr>
            <a:r>
              <a:rPr lang="es" sz="900">
                <a:solidFill>
                  <a:schemeClr val="dk1"/>
                </a:solidFill>
                <a:latin typeface="Roboto Mono"/>
                <a:ea typeface="Roboto Mono"/>
                <a:cs typeface="Roboto Mono"/>
                <a:sym typeface="Roboto Mono"/>
              </a:rPr>
              <a:t>From https://cloud.hacktricks.xyz/pentesting-cloud/aws-pentesting/aws-services/aws-kms-enum</a:t>
            </a:r>
            <a:endParaRPr sz="900">
              <a:solidFill>
                <a:schemeClr val="dk1"/>
              </a:solidFill>
              <a:latin typeface="Roboto Mono"/>
              <a:ea typeface="Roboto Mono"/>
              <a:cs typeface="Roboto Mono"/>
              <a:sym typeface="Roboto Mono"/>
            </a:endParaRPr>
          </a:p>
        </p:txBody>
      </p:sp>
      <p:sp xmlns:a="http://schemas.openxmlformats.org/drawingml/2006/main" xmlns:p="http://schemas.openxmlformats.org/presentationml/2006/main">
        <p:nvSpPr>
          <p:cNvPr id="58" name="Rectangle">
            <a:extLst>
              <a:ext uri="{FF2B5EF4-FFF2-40B4-BE49-F238E27FC236}">
                <a16:creationId xmlns:a16="http://schemas.microsoft.com/office/drawing/2014/main" id="{A0C957D4-E4F1-4D51-EC0C-C161461E948E}"/>
              </a:ext>
            </a:extLst>
          </p:cNvPr>
          <p:cNvSpPr/>
          <p:nvPr/>
        </p:nvSpPr>
        <p:spPr>
          <a:xfrm rot="0">
            <a:off x="2066925" y="2276475"/>
            <a:ext cx="6324600" cy="5715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normAutofit/>
          </a:bodyPr>
          <a:lstStyle/>
          <a:p>
            <a:pPr algn="ctr"/>
            <a:r>
              <a:rPr lang="en-US" sz="2900" b="1" dirty="0">
                <a:solidFill>
                  <a:srgbClr val="f01316">
                    <a:alpha val="40000"/>
                  </a:srgbClr>
                </a:solidFill>
              </a:rPr>
              <a:t>https://t.me/CyberFreeCourses</a:t>
            </a:r>
            <a:endParaRPr lang="en-US"/>
          </a:p>
        </p:txBody>
      </p:sp>
    </p:spTree>
  </p:cSld>
  <p:clrMapOvr>
    <a:masterClrMapping/>
  </p:clrMapOvr>
</p:sld>
</file>

<file path=ppt/slides/slide5.xml><?xml version="1.0" encoding="utf-8"?>
<p:sld xmlns:a16="http://schemas.microsoft.com/office/drawing/2014/mai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 name="Shape 61"/>
        <p:cNvGrpSpPr/>
        <p:nvPr/>
      </p:nvGrpSpPr>
      <p:grpSpPr>
        <a:xfrm>
          <a:off x="0" y="0"/>
          <a:ext cx="0" cy="0"/>
          <a:chOff x="0" y="0"/>
          <a:chExt cx="0" cy="0"/>
        </a:xfrm>
      </p:grpSpPr>
      <p:sp>
        <p:nvSpPr>
          <p:cNvPr id="62" name="Google Shape;62;p10"/>
          <p:cNvSpPr txBox="1"/>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marR="0" lvl="0" indent="0" algn="l" rtl="0">
              <a:lnSpc>
                <a:spcPct val="100000"/>
              </a:lnSpc>
              <a:spcBef>
                <a:spcPts val="0"/>
              </a:spcBef>
              <a:spcAft>
                <a:spcPts val="0"/>
              </a:spcAft>
              <a:buNone/>
            </a:pPr>
            <a:r>
              <a:rPr lang="es"/>
              <a:t>Manual Enumeration</a:t>
            </a:r>
            <a:endParaRPr/>
          </a:p>
        </p:txBody>
      </p:sp>
      <p:sp>
        <p:nvSpPr>
          <p:cNvPr id="63" name="Google Shape;63;p10"/>
          <p:cNvSpPr txBox="1"/>
          <p:nvPr/>
        </p:nvSpPr>
        <p:spPr>
          <a:xfrm>
            <a:off x="549625" y="976200"/>
            <a:ext cx="7899900" cy="19086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None/>
            </a:pPr>
            <a:r>
              <a:rPr lang="es">
                <a:solidFill>
                  <a:schemeClr val="lt2"/>
                </a:solidFill>
                <a:latin typeface="Courier New"/>
                <a:ea typeface="Courier New"/>
                <a:cs typeface="Courier New"/>
                <a:sym typeface="Courier New"/>
              </a:rPr>
              <a:t># Get keys</a:t>
            </a:r>
            <a:endParaRPr sz="1200">
              <a:solidFill>
                <a:schemeClr val="lt2"/>
              </a:solidFill>
              <a:latin typeface="Courier New"/>
              <a:ea typeface="Courier New"/>
              <a:cs typeface="Courier New"/>
              <a:sym typeface="Courier New"/>
            </a:endParaRPr>
          </a:p>
          <a:p>
            <a:pPr marL="0" lvl="0" indent="0" algn="l" rtl="0">
              <a:spcBef>
                <a:spcPts val="0"/>
              </a:spcBef>
              <a:spcAft>
                <a:spcPts val="0"/>
              </a:spcAft>
              <a:buNone/>
            </a:pPr>
            <a:r>
              <a:rPr lang="es">
                <a:solidFill>
                  <a:schemeClr val="lt2"/>
                </a:solidFill>
                <a:latin typeface="Courier New"/>
                <a:ea typeface="Courier New"/>
                <a:cs typeface="Courier New"/>
                <a:sym typeface="Courier New"/>
              </a:rPr>
              <a:t>aws kms list-keys</a:t>
            </a:r>
            <a:endParaRPr>
              <a:solidFill>
                <a:schemeClr val="lt2"/>
              </a:solidFill>
              <a:latin typeface="Courier New"/>
              <a:ea typeface="Courier New"/>
              <a:cs typeface="Courier New"/>
              <a:sym typeface="Courier New"/>
            </a:endParaRPr>
          </a:p>
          <a:p>
            <a:pPr marL="0" lvl="0" indent="0" algn="l" rtl="0">
              <a:spcBef>
                <a:spcPts val="0"/>
              </a:spcBef>
              <a:spcAft>
                <a:spcPts val="0"/>
              </a:spcAft>
              <a:buNone/>
            </a:pPr>
            <a:r>
              <a:t/>
            </a:r>
            <a:endParaRPr>
              <a:solidFill>
                <a:schemeClr val="lt2"/>
              </a:solidFill>
              <a:latin typeface="Courier New"/>
              <a:ea typeface="Courier New"/>
              <a:cs typeface="Courier New"/>
              <a:sym typeface="Courier New"/>
            </a:endParaRPr>
          </a:p>
          <a:p>
            <a:pPr marL="0" lvl="0" indent="0" algn="l" rtl="0">
              <a:spcBef>
                <a:spcPts val="0"/>
              </a:spcBef>
              <a:spcAft>
                <a:spcPts val="0"/>
              </a:spcAft>
              <a:buClr>
                <a:schemeClr val="dk1"/>
              </a:buClr>
              <a:buSzPts val="1100"/>
              <a:buFont typeface="Arial"/>
              <a:buNone/>
            </a:pPr>
            <a:r>
              <a:rPr lang="es">
                <a:solidFill>
                  <a:schemeClr val="lt2"/>
                </a:solidFill>
                <a:latin typeface="Courier New"/>
                <a:ea typeface="Courier New"/>
                <a:cs typeface="Courier New"/>
                <a:sym typeface="Courier New"/>
              </a:rPr>
              <a:t># Get key policies</a:t>
            </a:r>
            <a:endParaRPr>
              <a:solidFill>
                <a:schemeClr val="lt2"/>
              </a:solidFill>
              <a:latin typeface="Courier New"/>
              <a:ea typeface="Courier New"/>
              <a:cs typeface="Courier New"/>
              <a:sym typeface="Courier New"/>
            </a:endParaRPr>
          </a:p>
          <a:p>
            <a:pPr marL="0" lvl="0" indent="0" algn="l" rtl="0">
              <a:spcBef>
                <a:spcPts val="0"/>
              </a:spcBef>
              <a:spcAft>
                <a:spcPts val="0"/>
              </a:spcAft>
              <a:buNone/>
            </a:pPr>
            <a:r>
              <a:rPr lang="es">
                <a:solidFill>
                  <a:schemeClr val="lt2"/>
                </a:solidFill>
                <a:latin typeface="Courier New"/>
                <a:ea typeface="Courier New"/>
                <a:cs typeface="Courier New"/>
                <a:sym typeface="Courier New"/>
              </a:rPr>
              <a:t>aws kms list-key-policies --key-id &lt;id&gt; # Although only 1 max per key</a:t>
            </a:r>
            <a:endParaRPr>
              <a:solidFill>
                <a:schemeClr val="lt2"/>
              </a:solidFill>
              <a:latin typeface="Courier New"/>
              <a:ea typeface="Courier New"/>
              <a:cs typeface="Courier New"/>
              <a:sym typeface="Courier New"/>
            </a:endParaRPr>
          </a:p>
          <a:p>
            <a:pPr marL="0" lvl="0" indent="0" algn="l" rtl="0">
              <a:spcBef>
                <a:spcPts val="0"/>
              </a:spcBef>
              <a:spcAft>
                <a:spcPts val="0"/>
              </a:spcAft>
              <a:buNone/>
            </a:pPr>
            <a:r>
              <a:t/>
            </a:r>
            <a:endParaRPr>
              <a:solidFill>
                <a:schemeClr val="lt2"/>
              </a:solidFill>
              <a:latin typeface="Courier New"/>
              <a:ea typeface="Courier New"/>
              <a:cs typeface="Courier New"/>
              <a:sym typeface="Courier New"/>
            </a:endParaRPr>
          </a:p>
          <a:p>
            <a:pPr marL="0" lvl="0" indent="0" algn="l" rtl="0">
              <a:spcBef>
                <a:spcPts val="0"/>
              </a:spcBef>
              <a:spcAft>
                <a:spcPts val="0"/>
              </a:spcAft>
              <a:buClr>
                <a:schemeClr val="dk1"/>
              </a:buClr>
              <a:buSzPts val="1100"/>
              <a:buFont typeface="Arial"/>
              <a:buNone/>
            </a:pPr>
            <a:r>
              <a:rPr lang="es">
                <a:solidFill>
                  <a:schemeClr val="lt2"/>
                </a:solidFill>
                <a:latin typeface="Courier New"/>
                <a:ea typeface="Courier New"/>
                <a:cs typeface="Courier New"/>
                <a:sym typeface="Courier New"/>
              </a:rPr>
              <a:t># Get key policy details</a:t>
            </a:r>
            <a:endParaRPr>
              <a:solidFill>
                <a:schemeClr val="lt2"/>
              </a:solidFill>
              <a:latin typeface="Courier New"/>
              <a:ea typeface="Courier New"/>
              <a:cs typeface="Courier New"/>
              <a:sym typeface="Courier New"/>
            </a:endParaRPr>
          </a:p>
          <a:p>
            <a:pPr marL="0" lvl="0" indent="0" algn="l" rtl="0">
              <a:spcBef>
                <a:spcPts val="0"/>
              </a:spcBef>
              <a:spcAft>
                <a:spcPts val="0"/>
              </a:spcAft>
              <a:buNone/>
            </a:pPr>
            <a:r>
              <a:rPr lang="es">
                <a:solidFill>
                  <a:schemeClr val="lt2"/>
                </a:solidFill>
                <a:latin typeface="Courier New"/>
                <a:ea typeface="Courier New"/>
                <a:cs typeface="Courier New"/>
                <a:sym typeface="Courier New"/>
              </a:rPr>
              <a:t>aws kms get-key-policy --key-id &lt;id&gt; --policy-name &lt;policy_name&gt;</a:t>
            </a:r>
            <a:endParaRPr>
              <a:solidFill>
                <a:schemeClr val="lt2"/>
              </a:solidFill>
              <a:latin typeface="Courier New"/>
              <a:ea typeface="Courier New"/>
              <a:cs typeface="Courier New"/>
              <a:sym typeface="Courier New"/>
            </a:endParaRPr>
          </a:p>
        </p:txBody>
      </p:sp>
      <p:sp>
        <p:nvSpPr>
          <p:cNvPr id="64" name="Google Shape;64;p10"/>
          <p:cNvSpPr txBox="1"/>
          <p:nvPr/>
        </p:nvSpPr>
        <p:spPr>
          <a:xfrm>
            <a:off x="1295400" y="4835900"/>
            <a:ext cx="6850800" cy="3231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None/>
            </a:pPr>
            <a:r>
              <a:rPr lang="es" sz="900">
                <a:solidFill>
                  <a:schemeClr val="dk1"/>
                </a:solidFill>
                <a:latin typeface="Roboto Mono"/>
                <a:ea typeface="Roboto Mono"/>
                <a:cs typeface="Roboto Mono"/>
                <a:sym typeface="Roboto Mono"/>
              </a:rPr>
              <a:t>From https://cloud.hacktricks.xyz/pentesting-cloud/aws-pentesting/aws-services/aws-kms-enum</a:t>
            </a:r>
            <a:endParaRPr sz="900">
              <a:solidFill>
                <a:schemeClr val="dk1"/>
              </a:solidFill>
              <a:latin typeface="Roboto Mono"/>
              <a:ea typeface="Roboto Mono"/>
              <a:cs typeface="Roboto Mono"/>
              <a:sym typeface="Roboto Mono"/>
            </a:endParaRPr>
          </a:p>
        </p:txBody>
      </p:sp>
      <p:sp xmlns:a="http://schemas.openxmlformats.org/drawingml/2006/main" xmlns:p="http://schemas.openxmlformats.org/presentationml/2006/main">
        <p:nvSpPr>
          <p:cNvPr id="65" name="Rectangle">
            <a:extLst>
              <a:ext uri="{FF2B5EF4-FFF2-40B4-BE49-F238E27FC236}">
                <a16:creationId xmlns:a16="http://schemas.microsoft.com/office/drawing/2014/main" id="{A0C957D4-E4F1-4D51-EC0C-C161461E948E}"/>
              </a:ext>
            </a:extLst>
          </p:cNvPr>
          <p:cNvSpPr/>
          <p:nvPr/>
        </p:nvSpPr>
        <p:spPr>
          <a:xfrm rot="0">
            <a:off x="2066925" y="2276475"/>
            <a:ext cx="6324600" cy="5715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normAutofit/>
          </a:bodyPr>
          <a:lstStyle/>
          <a:p>
            <a:pPr algn="ctr"/>
            <a:r>
              <a:rPr lang="en-US" sz="2900" b="1" dirty="0">
                <a:solidFill>
                  <a:srgbClr val="f01316">
                    <a:alpha val="40000"/>
                  </a:srgbClr>
                </a:solidFill>
              </a:rPr>
              <a:t>https://t.me/CyberFreeCourses</a:t>
            </a:r>
            <a:endParaRPr lang="en-US"/>
          </a:p>
        </p:txBody>
      </p:sp>
    </p:spTree>
  </p:cSld>
  <p:clrMapOvr>
    <a:masterClrMapping/>
  </p:clrMapOvr>
</p:sld>
</file>

<file path=ppt/slides/slide6.xml><?xml version="1.0" encoding="utf-8"?>
<p:sld xmlns:a16="http://schemas.microsoft.com/office/drawing/2014/mai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 name="Shape 68"/>
        <p:cNvGrpSpPr/>
        <p:nvPr/>
      </p:nvGrpSpPr>
      <p:grpSpPr>
        <a:xfrm>
          <a:off x="0" y="0"/>
          <a:ext cx="0" cy="0"/>
          <a:chOff x="0" y="0"/>
          <a:chExt cx="0" cy="0"/>
        </a:xfrm>
      </p:grpSpPr>
      <p:sp>
        <p:nvSpPr>
          <p:cNvPr id="69" name="Google Shape;69;p11"/>
          <p:cNvSpPr txBox="1"/>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marR="0" lvl="0" indent="0" algn="l" rtl="0">
              <a:lnSpc>
                <a:spcPct val="100000"/>
              </a:lnSpc>
              <a:spcBef>
                <a:spcPts val="0"/>
              </a:spcBef>
              <a:spcAft>
                <a:spcPts val="0"/>
              </a:spcAft>
              <a:buNone/>
            </a:pPr>
            <a:r>
              <a:rPr lang="es"/>
              <a:t>Privilege Escalation</a:t>
            </a:r>
            <a:endParaRPr/>
          </a:p>
        </p:txBody>
      </p:sp>
      <p:sp>
        <p:nvSpPr>
          <p:cNvPr id="70" name="Google Shape;70;p11"/>
          <p:cNvSpPr txBox="1"/>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t/>
            </a:r>
            <a:endParaRPr sz="1300">
              <a:latin typeface="Roboto Mono Medium"/>
              <a:ea typeface="Roboto Mono Medium"/>
              <a:cs typeface="Roboto Mono Medium"/>
              <a:sym typeface="Roboto Mono Medium"/>
            </a:endParaRPr>
          </a:p>
          <a:p>
            <a:pPr marL="457200" lvl="0" indent="-323850" algn="l" rtl="0">
              <a:spcBef>
                <a:spcPts val="1200"/>
              </a:spcBef>
              <a:spcAft>
                <a:spcPts val="0"/>
              </a:spcAft>
              <a:buSzPts val="1500"/>
              <a:buFont typeface="Courier New"/>
              <a:buChar char="●"/>
            </a:pPr>
            <a:r>
              <a:rPr lang="es" sz="1500">
                <a:latin typeface="Courier New"/>
                <a:ea typeface="Courier New"/>
                <a:cs typeface="Courier New"/>
                <a:sym typeface="Courier New"/>
              </a:rPr>
              <a:t>kms:ListKeys,kms:PutKeyPolicy</a:t>
            </a:r>
            <a:endParaRPr sz="1500">
              <a:latin typeface="Courier New"/>
              <a:ea typeface="Courier New"/>
              <a:cs typeface="Courier New"/>
              <a:sym typeface="Courier New"/>
            </a:endParaRPr>
          </a:p>
          <a:p>
            <a:pPr marL="914400" lvl="1" indent="-311150" algn="l" rtl="0">
              <a:spcBef>
                <a:spcPts val="0"/>
              </a:spcBef>
              <a:spcAft>
                <a:spcPts val="0"/>
              </a:spcAft>
              <a:buSzPts val="1300"/>
              <a:buFont typeface="Roboto Mono Medium"/>
              <a:buChar char="○"/>
            </a:pPr>
            <a:r>
              <a:rPr lang="es" sz="1300">
                <a:latin typeface="Roboto Mono Medium"/>
                <a:ea typeface="Roboto Mono Medium"/>
                <a:cs typeface="Roboto Mono Medium"/>
                <a:sym typeface="Roboto Mono Medium"/>
              </a:rPr>
              <a:t>Allow anyone to use and manage the key</a:t>
            </a:r>
            <a:endParaRPr sz="1300">
              <a:latin typeface="Roboto Mono Medium"/>
              <a:ea typeface="Roboto Mono Medium"/>
              <a:cs typeface="Roboto Mono Medium"/>
              <a:sym typeface="Roboto Mono Medium"/>
            </a:endParaRPr>
          </a:p>
          <a:p>
            <a:pPr marL="457200" lvl="0" indent="-323850" algn="l" rtl="0">
              <a:spcBef>
                <a:spcPts val="0"/>
              </a:spcBef>
              <a:spcAft>
                <a:spcPts val="0"/>
              </a:spcAft>
              <a:buSzPts val="1500"/>
              <a:buFont typeface="Courier New"/>
              <a:buChar char="●"/>
            </a:pPr>
            <a:r>
              <a:rPr lang="es" sz="1500">
                <a:latin typeface="Courier New"/>
                <a:ea typeface="Courier New"/>
                <a:cs typeface="Courier New"/>
                <a:sym typeface="Courier New"/>
              </a:rPr>
              <a:t>kms:CreateGrant</a:t>
            </a:r>
            <a:endParaRPr sz="1500">
              <a:latin typeface="Courier New"/>
              <a:ea typeface="Courier New"/>
              <a:cs typeface="Courier New"/>
              <a:sym typeface="Courier New"/>
            </a:endParaRPr>
          </a:p>
          <a:p>
            <a:pPr marL="914400" lvl="1" indent="-311150" algn="l" rtl="0">
              <a:spcBef>
                <a:spcPts val="0"/>
              </a:spcBef>
              <a:spcAft>
                <a:spcPts val="0"/>
              </a:spcAft>
              <a:buSzPts val="1300"/>
              <a:buFont typeface="Roboto Mono Medium"/>
              <a:buChar char="○"/>
            </a:pPr>
            <a:r>
              <a:rPr lang="es" sz="1300">
                <a:latin typeface="Roboto Mono Medium"/>
                <a:ea typeface="Roboto Mono Medium"/>
                <a:cs typeface="Roboto Mono Medium"/>
                <a:sym typeface="Roboto Mono Medium"/>
              </a:rPr>
              <a:t>A grant allow a principal (even from a different account) to use certain operations (</a:t>
            </a:r>
            <a:r>
              <a:rPr lang="es" sz="1300">
                <a:uFill>
                  <a:noFill/>
                </a:uFill>
                <a:latin typeface="Roboto Mono Medium"/>
                <a:ea typeface="Roboto Mono Medium"/>
                <a:cs typeface="Roboto Mono Medium"/>
                <a:sym typeface="Roboto Mono Medium"/>
                <a:hlinkClick r:id="rId3"/>
              </a:rPr>
              <a:t>limited</a:t>
            </a:r>
            <a:r>
              <a:rPr lang="es" sz="1300">
                <a:latin typeface="Roboto Mono Medium"/>
                <a:ea typeface="Roboto Mono Medium"/>
                <a:cs typeface="Roboto Mono Medium"/>
                <a:sym typeface="Roboto Mono Medium"/>
              </a:rPr>
              <a:t>)</a:t>
            </a:r>
            <a:endParaRPr sz="1300">
              <a:latin typeface="Roboto Mono Medium"/>
              <a:ea typeface="Roboto Mono Medium"/>
              <a:cs typeface="Roboto Mono Medium"/>
              <a:sym typeface="Roboto Mono Medium"/>
            </a:endParaRPr>
          </a:p>
          <a:p>
            <a:pPr marL="457200" lvl="0" indent="-323850" algn="l" rtl="0">
              <a:spcBef>
                <a:spcPts val="0"/>
              </a:spcBef>
              <a:spcAft>
                <a:spcPts val="0"/>
              </a:spcAft>
              <a:buSzPts val="1500"/>
              <a:buFont typeface="Courier New"/>
              <a:buChar char="●"/>
            </a:pPr>
            <a:r>
              <a:rPr lang="es" sz="1500">
                <a:latin typeface="Courier New"/>
                <a:ea typeface="Courier New"/>
                <a:cs typeface="Courier New"/>
                <a:sym typeface="Courier New"/>
              </a:rPr>
              <a:t>kms:CreateKey, kms:ReplicateKey</a:t>
            </a:r>
            <a:endParaRPr sz="1500">
              <a:latin typeface="Courier New"/>
              <a:ea typeface="Courier New"/>
              <a:cs typeface="Courier New"/>
              <a:sym typeface="Courier New"/>
            </a:endParaRPr>
          </a:p>
          <a:p>
            <a:pPr marL="914400" lvl="1" indent="-311150" algn="l" rtl="0">
              <a:spcBef>
                <a:spcPts val="0"/>
              </a:spcBef>
              <a:spcAft>
                <a:spcPts val="0"/>
              </a:spcAft>
              <a:buSzPts val="1300"/>
              <a:buFont typeface="Roboto Mono Medium"/>
              <a:buChar char="○"/>
            </a:pPr>
            <a:r>
              <a:rPr lang="es" sz="1300">
                <a:latin typeface="Roboto Mono Medium"/>
                <a:ea typeface="Roboto Mono Medium"/>
                <a:cs typeface="Roboto Mono Medium"/>
                <a:sym typeface="Roboto Mono Medium"/>
              </a:rPr>
              <a:t>Steal keys by replicating them</a:t>
            </a:r>
            <a:endParaRPr sz="1300">
              <a:latin typeface="Roboto Mono Medium"/>
              <a:ea typeface="Roboto Mono Medium"/>
              <a:cs typeface="Roboto Mono Medium"/>
              <a:sym typeface="Roboto Mono Medium"/>
            </a:endParaRPr>
          </a:p>
        </p:txBody>
      </p:sp>
      <p:sp>
        <p:nvSpPr>
          <p:cNvPr id="71" name="Google Shape;71;p11"/>
          <p:cNvSpPr txBox="1"/>
          <p:nvPr/>
        </p:nvSpPr>
        <p:spPr>
          <a:xfrm>
            <a:off x="952500" y="4820400"/>
            <a:ext cx="7239000" cy="3231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None/>
            </a:pPr>
            <a:r>
              <a:rPr lang="es" sz="900">
                <a:solidFill>
                  <a:schemeClr val="dk1"/>
                </a:solidFill>
                <a:latin typeface="Roboto Mono"/>
                <a:ea typeface="Roboto Mono"/>
                <a:cs typeface="Roboto Mono"/>
                <a:sym typeface="Roboto Mono"/>
              </a:rPr>
              <a:t>https://cloud.hacktricks.xyz/pentesting-cloud/aws-pentesting/aws-privilege-escalation/aws-kms-privesc</a:t>
            </a:r>
            <a:endParaRPr sz="900">
              <a:solidFill>
                <a:schemeClr val="dk1"/>
              </a:solidFill>
              <a:latin typeface="Roboto Mono"/>
              <a:ea typeface="Roboto Mono"/>
              <a:cs typeface="Roboto Mono"/>
              <a:sym typeface="Roboto Mono"/>
            </a:endParaRPr>
          </a:p>
        </p:txBody>
      </p:sp>
      <p:sp xmlns:a="http://schemas.openxmlformats.org/drawingml/2006/main" xmlns:p="http://schemas.openxmlformats.org/presentationml/2006/main">
        <p:nvSpPr>
          <p:cNvPr id="72" name="Rectangle">
            <a:extLst>
              <a:ext uri="{FF2B5EF4-FFF2-40B4-BE49-F238E27FC236}">
                <a16:creationId xmlns:a16="http://schemas.microsoft.com/office/drawing/2014/main" id="{A0C957D4-E4F1-4D51-EC0C-C161461E948E}"/>
              </a:ext>
            </a:extLst>
          </p:cNvPr>
          <p:cNvSpPr/>
          <p:nvPr/>
        </p:nvSpPr>
        <p:spPr>
          <a:xfrm rot="0">
            <a:off x="2066925" y="2276475"/>
            <a:ext cx="6324600" cy="5715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normAutofit/>
          </a:bodyPr>
          <a:lstStyle/>
          <a:p>
            <a:pPr algn="ctr"/>
            <a:r>
              <a:rPr lang="en-US" sz="2900" b="1" dirty="0">
                <a:solidFill>
                  <a:srgbClr val="f01316">
                    <a:alpha val="40000"/>
                  </a:srgbClr>
                </a:solidFill>
              </a:rPr>
              <a:t>https://t.me/CyberFreeCourses</a:t>
            </a:r>
            <a:endParaRPr lang="en-US"/>
          </a:p>
        </p:txBody>
      </p:sp>
    </p:spTree>
  </p:cSld>
  <p:clrMapOvr>
    <a:masterClrMapping/>
  </p:clrMapOvr>
</p:sld>
</file>

<file path=ppt/slides/slide7.xml><?xml version="1.0" encoding="utf-8"?>
<p:sld xmlns:a16="http://schemas.microsoft.com/office/drawing/2014/mai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 name="Shape 75"/>
        <p:cNvGrpSpPr/>
        <p:nvPr/>
      </p:nvGrpSpPr>
      <p:grpSpPr>
        <a:xfrm>
          <a:off x="0" y="0"/>
          <a:ext cx="0" cy="0"/>
          <a:chOff x="0" y="0"/>
          <a:chExt cx="0" cy="0"/>
        </a:xfrm>
      </p:grpSpPr>
      <p:sp>
        <p:nvSpPr>
          <p:cNvPr id="76" name="Google Shape;76;p12"/>
          <p:cNvSpPr txBox="1"/>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marR="0" lvl="0" indent="0" algn="l" rtl="0">
              <a:lnSpc>
                <a:spcPct val="100000"/>
              </a:lnSpc>
              <a:spcBef>
                <a:spcPts val="0"/>
              </a:spcBef>
              <a:spcAft>
                <a:spcPts val="0"/>
              </a:spcAft>
              <a:buNone/>
            </a:pPr>
            <a:r>
              <a:rPr lang="es"/>
              <a:t>Post Exploitation</a:t>
            </a:r>
            <a:endParaRPr/>
          </a:p>
        </p:txBody>
      </p:sp>
      <p:sp>
        <p:nvSpPr>
          <p:cNvPr id="77" name="Google Shape;77;p12"/>
          <p:cNvSpPr txBox="1"/>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457200" lvl="0" indent="-323850" algn="l" rtl="0">
              <a:spcBef>
                <a:spcPts val="0"/>
              </a:spcBef>
              <a:spcAft>
                <a:spcPts val="0"/>
              </a:spcAft>
              <a:buSzPts val="1500"/>
              <a:buFont typeface="Roboto Mono Medium"/>
              <a:buChar char="●"/>
            </a:pPr>
            <a:r>
              <a:rPr lang="es" sz="1500">
                <a:latin typeface="Roboto Mono Medium"/>
                <a:ea typeface="Roboto Mono Medium"/>
                <a:cs typeface="Roboto Mono Medium"/>
                <a:sym typeface="Roboto Mono Medium"/>
              </a:rPr>
              <a:t>Decrypt sensitive info (via other AWS services or directly)</a:t>
            </a:r>
            <a:endParaRPr sz="1500">
              <a:latin typeface="Roboto Mono Medium"/>
              <a:ea typeface="Roboto Mono Medium"/>
              <a:cs typeface="Roboto Mono Medium"/>
              <a:sym typeface="Roboto Mono Medium"/>
            </a:endParaRPr>
          </a:p>
          <a:p>
            <a:pPr marL="457200" lvl="0" indent="-323850" algn="l" rtl="0">
              <a:spcBef>
                <a:spcPts val="0"/>
              </a:spcBef>
              <a:spcAft>
                <a:spcPts val="0"/>
              </a:spcAft>
              <a:buSzPts val="1500"/>
              <a:buFont typeface="Roboto Mono Medium"/>
              <a:buChar char="●"/>
            </a:pPr>
            <a:r>
              <a:rPr lang="es" sz="1500">
                <a:latin typeface="Roboto Mono Medium"/>
                <a:ea typeface="Roboto Mono Medium"/>
                <a:cs typeface="Roboto Mono Medium"/>
                <a:sym typeface="Roboto Mono Medium"/>
              </a:rPr>
              <a:t>Make keys unusable</a:t>
            </a:r>
            <a:endParaRPr sz="1500">
              <a:latin typeface="Roboto Mono Medium"/>
              <a:ea typeface="Roboto Mono Medium"/>
              <a:cs typeface="Roboto Mono Medium"/>
              <a:sym typeface="Roboto Mono Medium"/>
            </a:endParaRPr>
          </a:p>
          <a:p>
            <a:pPr marL="457200" lvl="0" indent="-323850" algn="l" rtl="0">
              <a:spcBef>
                <a:spcPts val="0"/>
              </a:spcBef>
              <a:spcAft>
                <a:spcPts val="0"/>
              </a:spcAft>
              <a:buSzPts val="1500"/>
              <a:buFont typeface="Roboto Mono Medium"/>
              <a:buChar char="●"/>
            </a:pPr>
            <a:r>
              <a:rPr lang="es" sz="1500">
                <a:latin typeface="Roboto Mono Medium"/>
                <a:ea typeface="Roboto Mono Medium"/>
                <a:cs typeface="Roboto Mono Medium"/>
                <a:sym typeface="Roboto Mono Medium"/>
              </a:rPr>
              <a:t>Set your own keys (ransomware)</a:t>
            </a:r>
            <a:endParaRPr sz="1500">
              <a:latin typeface="Roboto Mono Medium"/>
              <a:ea typeface="Roboto Mono Medium"/>
              <a:cs typeface="Roboto Mono Medium"/>
              <a:sym typeface="Roboto Mono Medium"/>
            </a:endParaRPr>
          </a:p>
          <a:p>
            <a:pPr marL="457200" lvl="0" indent="-323850" algn="l" rtl="0">
              <a:spcBef>
                <a:spcPts val="0"/>
              </a:spcBef>
              <a:spcAft>
                <a:spcPts val="0"/>
              </a:spcAft>
              <a:buSzPts val="1500"/>
              <a:buFont typeface="Roboto Mono Medium"/>
              <a:buChar char="●"/>
            </a:pPr>
            <a:r>
              <a:rPr lang="es" sz="1500">
                <a:latin typeface="Roboto Mono Medium"/>
                <a:ea typeface="Roboto Mono Medium"/>
                <a:cs typeface="Roboto Mono Medium"/>
                <a:sym typeface="Roboto Mono Medium"/>
              </a:rPr>
              <a:t>More in </a:t>
            </a:r>
            <a:r>
              <a:rPr lang="es" sz="1500" u="sng">
                <a:solidFill>
                  <a:schemeClr val="accent4"/>
                </a:solidFill>
                <a:latin typeface="Roboto Mono Medium"/>
                <a:ea typeface="Roboto Mono Medium"/>
                <a:cs typeface="Roboto Mono Medium"/>
                <a:sym typeface="Roboto Mono Medium"/>
                <a:hlinkClick r:id="rId3">
                  <a:extLst>
                    <a:ext uri="{A12FA001-AC4F-418D-AE19-62706E023703}">
                      <ahyp:hlinkClr val="tx"/>
                    </a:ext>
                  </a:extLst>
                </a:hlinkClick>
              </a:rPr>
              <a:t>https://cloud.hacktricks.xyz/pentesting-cloud/aws-pentesting/aws-post-exploitation/aws-kms-post-exploitation</a:t>
            </a:r>
            <a:endParaRPr sz="1500">
              <a:solidFill>
                <a:schemeClr val="accent4"/>
              </a:solidFill>
              <a:latin typeface="Roboto Mono Medium"/>
              <a:ea typeface="Roboto Mono Medium"/>
              <a:cs typeface="Roboto Mono Medium"/>
              <a:sym typeface="Roboto Mono Medium"/>
            </a:endParaRPr>
          </a:p>
          <a:p>
            <a:pPr marL="0" lvl="0" indent="0" algn="l" rtl="0">
              <a:spcBef>
                <a:spcPts val="1200"/>
              </a:spcBef>
              <a:spcAft>
                <a:spcPts val="0"/>
              </a:spcAft>
              <a:buNone/>
            </a:pPr>
            <a:r>
              <a:t/>
            </a:r>
            <a:endParaRPr sz="1500">
              <a:solidFill>
                <a:schemeClr val="dk1"/>
              </a:solidFill>
              <a:latin typeface="Raleway Medium"/>
              <a:ea typeface="Raleway Medium"/>
              <a:cs typeface="Raleway Medium"/>
              <a:sym typeface="Raleway Medium"/>
            </a:endParaRPr>
          </a:p>
          <a:p>
            <a:pPr marL="0" lvl="0" indent="0" algn="l" rtl="0">
              <a:spcBef>
                <a:spcPts val="1200"/>
              </a:spcBef>
              <a:spcAft>
                <a:spcPts val="0"/>
              </a:spcAft>
              <a:buNone/>
            </a:pPr>
            <a:r>
              <a:t/>
            </a:r>
            <a:endParaRPr sz="1500">
              <a:solidFill>
                <a:schemeClr val="dk1"/>
              </a:solidFill>
              <a:latin typeface="Raleway Medium"/>
              <a:ea typeface="Raleway Medium"/>
              <a:cs typeface="Raleway Medium"/>
              <a:sym typeface="Raleway Medium"/>
            </a:endParaRPr>
          </a:p>
          <a:p>
            <a:pPr marL="0" lvl="0" indent="0" algn="l" rtl="0">
              <a:spcBef>
                <a:spcPts val="1200"/>
              </a:spcBef>
              <a:spcAft>
                <a:spcPts val="0"/>
              </a:spcAft>
              <a:buNone/>
            </a:pPr>
            <a:r>
              <a:t/>
            </a:r>
            <a:endParaRPr sz="1500">
              <a:solidFill>
                <a:schemeClr val="dk1"/>
              </a:solidFill>
              <a:latin typeface="Raleway Medium"/>
              <a:ea typeface="Raleway Medium"/>
              <a:cs typeface="Raleway Medium"/>
              <a:sym typeface="Raleway Medium"/>
            </a:endParaRPr>
          </a:p>
          <a:p>
            <a:pPr marL="0" lvl="0" indent="0" algn="l" rtl="0">
              <a:spcBef>
                <a:spcPts val="1200"/>
              </a:spcBef>
              <a:spcAft>
                <a:spcPts val="1200"/>
              </a:spcAft>
              <a:buNone/>
            </a:pPr>
            <a:r>
              <a:t/>
            </a:r>
            <a:endParaRPr sz="1500">
              <a:solidFill>
                <a:schemeClr val="dk1"/>
              </a:solidFill>
              <a:latin typeface="Raleway Medium"/>
              <a:ea typeface="Raleway Medium"/>
              <a:cs typeface="Raleway Medium"/>
              <a:sym typeface="Raleway Medium"/>
            </a:endParaRPr>
          </a:p>
        </p:txBody>
      </p:sp>
      <p:sp xmlns:a="http://schemas.openxmlformats.org/drawingml/2006/main" xmlns:p="http://schemas.openxmlformats.org/presentationml/2006/main">
        <p:nvSpPr>
          <p:cNvPr id="78" name="Rectangle">
            <a:extLst>
              <a:ext uri="{FF2B5EF4-FFF2-40B4-BE49-F238E27FC236}">
                <a16:creationId xmlns:a16="http://schemas.microsoft.com/office/drawing/2014/main" id="{A0C957D4-E4F1-4D51-EC0C-C161461E948E}"/>
              </a:ext>
            </a:extLst>
          </p:cNvPr>
          <p:cNvSpPr/>
          <p:nvPr/>
        </p:nvSpPr>
        <p:spPr>
          <a:xfrm rot="0">
            <a:off x="2066925" y="2276475"/>
            <a:ext cx="6324600" cy="5715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normAutofit/>
          </a:bodyPr>
          <a:lstStyle/>
          <a:p>
            <a:pPr algn="ctr"/>
            <a:r>
              <a:rPr lang="en-US" sz="2900" b="1" dirty="0">
                <a:solidFill>
                  <a:srgbClr val="f01316">
                    <a:alpha val="40000"/>
                  </a:srgbClr>
                </a:solidFill>
              </a:rPr>
              <a:t>https://t.me/CyberFreeCourses</a:t>
            </a:r>
            <a:endParaRPr lang="en-US"/>
          </a:p>
        </p:txBody>
      </p:sp>
    </p:spTree>
  </p:cSld>
  <p:clrMapOvr>
    <a:masterClrMapping/>
  </p:clrMapOvr>
</p:sld>
</file>

<file path=ppt/slides/slide8.xml><?xml version="1.0" encoding="utf-8"?>
<p:sld xmlns:a16="http://schemas.microsoft.com/office/drawing/2014/mai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 name="Shape 81"/>
        <p:cNvGrpSpPr/>
        <p:nvPr/>
      </p:nvGrpSpPr>
      <p:grpSpPr>
        <a:xfrm>
          <a:off x="0" y="0"/>
          <a:ext cx="0" cy="0"/>
          <a:chOff x="0" y="0"/>
          <a:chExt cx="0" cy="0"/>
        </a:xfrm>
      </p:grpSpPr>
      <p:sp>
        <p:nvSpPr>
          <p:cNvPr id="82" name="Google Shape;82;p13"/>
          <p:cNvSpPr txBox="1"/>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marR="0" lvl="0" indent="0" algn="l" rtl="0">
              <a:lnSpc>
                <a:spcPct val="100000"/>
              </a:lnSpc>
              <a:spcBef>
                <a:spcPts val="0"/>
              </a:spcBef>
              <a:spcAft>
                <a:spcPts val="0"/>
              </a:spcAft>
              <a:buNone/>
            </a:pPr>
            <a:r>
              <a:rPr lang="es"/>
              <a:t>Persistence</a:t>
            </a:r>
            <a:endParaRPr/>
          </a:p>
        </p:txBody>
      </p:sp>
      <p:sp>
        <p:nvSpPr>
          <p:cNvPr id="83" name="Google Shape;83;p13"/>
          <p:cNvSpPr txBox="1"/>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457200" lvl="0" indent="-323850" algn="l" rtl="0">
              <a:spcBef>
                <a:spcPts val="0"/>
              </a:spcBef>
              <a:spcAft>
                <a:spcPts val="0"/>
              </a:spcAft>
              <a:buSzPts val="1500"/>
              <a:buChar char="●"/>
            </a:pPr>
            <a:r>
              <a:rPr lang="es" sz="1500">
                <a:latin typeface="Roboto Mono Medium"/>
                <a:ea typeface="Roboto Mono Medium"/>
                <a:cs typeface="Roboto Mono Medium"/>
                <a:sym typeface="Roboto Mono Medium"/>
              </a:rPr>
              <a:t>An attacker could use the permission kms:PutKeyPolicy to give access to a key to a user under his control or even to an external account.</a:t>
            </a:r>
            <a:endParaRPr sz="1500">
              <a:latin typeface="Roboto Mono Medium"/>
              <a:ea typeface="Roboto Mono Medium"/>
              <a:cs typeface="Roboto Mono Medium"/>
              <a:sym typeface="Roboto Mono Medium"/>
            </a:endParaRPr>
          </a:p>
          <a:p>
            <a:pPr marL="457200" lvl="0" indent="-323850" algn="l" rtl="0">
              <a:spcBef>
                <a:spcPts val="0"/>
              </a:spcBef>
              <a:spcAft>
                <a:spcPts val="0"/>
              </a:spcAft>
              <a:buSzPts val="1500"/>
              <a:buFont typeface="Roboto Mono Medium"/>
              <a:buChar char="●"/>
            </a:pPr>
            <a:r>
              <a:rPr lang="es" sz="1500">
                <a:latin typeface="Roboto Mono Medium"/>
                <a:ea typeface="Roboto Mono Medium"/>
                <a:cs typeface="Roboto Mono Medium"/>
                <a:sym typeface="Roboto Mono Medium"/>
              </a:rPr>
              <a:t>An attacker could also abuse Grant + Monitoring to keep persistence over the key</a:t>
            </a:r>
            <a:endParaRPr sz="1500">
              <a:latin typeface="Roboto Mono Medium"/>
              <a:ea typeface="Roboto Mono Medium"/>
              <a:cs typeface="Roboto Mono Medium"/>
              <a:sym typeface="Roboto Mono Medium"/>
            </a:endParaRPr>
          </a:p>
          <a:p>
            <a:pPr marL="457200" lvl="0" indent="-323850" algn="l" rtl="0">
              <a:spcBef>
                <a:spcPts val="0"/>
              </a:spcBef>
              <a:spcAft>
                <a:spcPts val="0"/>
              </a:spcAft>
              <a:buClr>
                <a:schemeClr val="dk1"/>
              </a:buClr>
              <a:buSzPts val="1500"/>
              <a:buFont typeface="Roboto Mono Medium"/>
              <a:buChar char="●"/>
            </a:pPr>
            <a:r>
              <a:rPr lang="es" sz="1500">
                <a:latin typeface="Roboto Mono Medium"/>
                <a:ea typeface="Roboto Mono Medium"/>
                <a:cs typeface="Roboto Mono Medium"/>
                <a:sym typeface="Roboto Mono Medium"/>
              </a:rPr>
              <a:t>More in </a:t>
            </a:r>
            <a:r>
              <a:rPr lang="es" sz="1500" u="sng">
                <a:solidFill>
                  <a:schemeClr val="accent4"/>
                </a:solidFill>
                <a:latin typeface="Roboto Mono Medium"/>
                <a:ea typeface="Roboto Mono Medium"/>
                <a:cs typeface="Roboto Mono Medium"/>
                <a:sym typeface="Roboto Mono Medium"/>
                <a:hlinkClick r:id="rId3">
                  <a:extLst>
                    <a:ext uri="{A12FA001-AC4F-418D-AE19-62706E023703}">
                      <ahyp:hlinkClr val="tx"/>
                    </a:ext>
                  </a:extLst>
                </a:hlinkClick>
              </a:rPr>
              <a:t>https://cloud.hacktricks.xyz/pentesting-cloud/aws-pentesting/aws-persistence/aws-kms-persistence</a:t>
            </a:r>
            <a:endParaRPr sz="1500">
              <a:solidFill>
                <a:schemeClr val="accent4"/>
              </a:solidFill>
              <a:latin typeface="Roboto Mono Medium"/>
              <a:ea typeface="Roboto Mono Medium"/>
              <a:cs typeface="Roboto Mono Medium"/>
              <a:sym typeface="Roboto Mono Medium"/>
            </a:endParaRPr>
          </a:p>
          <a:p>
            <a:pPr marL="0" lvl="0" indent="0" algn="l" rtl="0">
              <a:spcBef>
                <a:spcPts val="1200"/>
              </a:spcBef>
              <a:spcAft>
                <a:spcPts val="0"/>
              </a:spcAft>
              <a:buNone/>
            </a:pPr>
            <a:r>
              <a:t/>
            </a:r>
            <a:endParaRPr sz="1500">
              <a:solidFill>
                <a:schemeClr val="dk1"/>
              </a:solidFill>
              <a:latin typeface="Raleway Medium"/>
              <a:ea typeface="Raleway Medium"/>
              <a:cs typeface="Raleway Medium"/>
              <a:sym typeface="Raleway Medium"/>
            </a:endParaRPr>
          </a:p>
          <a:p>
            <a:pPr marL="0" lvl="0" indent="0" algn="l" rtl="0">
              <a:spcBef>
                <a:spcPts val="1200"/>
              </a:spcBef>
              <a:spcAft>
                <a:spcPts val="1200"/>
              </a:spcAft>
              <a:buNone/>
            </a:pPr>
            <a:r>
              <a:t/>
            </a:r>
            <a:endParaRPr sz="1500">
              <a:solidFill>
                <a:schemeClr val="dk1"/>
              </a:solidFill>
              <a:latin typeface="Raleway Medium"/>
              <a:ea typeface="Raleway Medium"/>
              <a:cs typeface="Raleway Medium"/>
              <a:sym typeface="Raleway Medium"/>
            </a:endParaRPr>
          </a:p>
        </p:txBody>
      </p:sp>
      <p:sp xmlns:a="http://schemas.openxmlformats.org/drawingml/2006/main" xmlns:p="http://schemas.openxmlformats.org/presentationml/2006/main">
        <p:nvSpPr>
          <p:cNvPr id="84" name="Rectangle">
            <a:extLst>
              <a:ext uri="{FF2B5EF4-FFF2-40B4-BE49-F238E27FC236}">
                <a16:creationId xmlns:a16="http://schemas.microsoft.com/office/drawing/2014/main" id="{A0C957D4-E4F1-4D51-EC0C-C161461E948E}"/>
              </a:ext>
            </a:extLst>
          </p:cNvPr>
          <p:cNvSpPr/>
          <p:nvPr/>
        </p:nvSpPr>
        <p:spPr>
          <a:xfrm rot="0">
            <a:off x="2066925" y="2276475"/>
            <a:ext cx="6324600" cy="5715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normAutofit/>
          </a:bodyPr>
          <a:lstStyle/>
          <a:p>
            <a:pPr algn="ctr"/>
            <a:r>
              <a:rPr lang="en-US" sz="2900" b="1" dirty="0">
                <a:solidFill>
                  <a:srgbClr val="f01316">
                    <a:alpha val="40000"/>
                  </a:srgbClr>
                </a:solidFill>
              </a:rPr>
              <a:t>https://t.me/CyberFreeCourses</a:t>
            </a:r>
            <a:endParaRPr lang="en-US"/>
          </a:p>
        </p:txBody>
      </p:sp>
    </p:spTree>
  </p:cSld>
  <p:clrMapOvr>
    <a:masterClrMapping/>
  </p:clrMapOvr>
</p:sld>
</file>

<file path=ppt/theme/theme1.xml><?xml version="1.0" encoding="utf-8"?>
<a:theme xmlns:a="http://schemas.openxmlformats.org/drawingml/2006/main" xmlns:r="http://schemas.openxmlformats.org/officeDocument/2006/relationships" name="Simple Dark">
  <a:themeElements>
    <a:clrScheme name="Simple Dark">
      <a:dk1>
        <a:srgbClr val="FFFFFF"/>
      </a:dk1>
      <a:lt1>
        <a:srgbClr val="212121"/>
      </a:lt1>
      <a:dk2>
        <a:srgbClr val="303030"/>
      </a:dk2>
      <a:lt2>
        <a:srgbClr val="ADADAD"/>
      </a:lt2>
      <a:accent1>
        <a:srgbClr val="009688"/>
      </a:accent1>
      <a:accent2>
        <a:srgbClr val="EEEEEE"/>
      </a:accent2>
      <a:accent3>
        <a:srgbClr val="78909C"/>
      </a:accent3>
      <a:accent4>
        <a:srgbClr val="FFAB40"/>
      </a:accent4>
      <a:accent5>
        <a:srgbClr val="4DD0E1"/>
      </a:accent5>
      <a:accent6>
        <a:srgbClr val="EEFF41"/>
      </a:accent6>
      <a:hlink>
        <a:srgbClr val="4DD0E1"/>
      </a:hlink>
      <a:folHlink>
        <a:srgbClr val="4DD0E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