
<file path=[Content_Types].xml><?xml version="1.0" encoding="utf-8"?>
<Types xmlns="http://schemas.openxmlformats.org/package/2006/content-types">
  <Default Extension="xml" ContentType="application/vnd.openxmlformats-officedocument.presentationml.presentation.main+xml"/>
  <Default Extension="png" ContentType="image/png"/>
  <Default Extension="fntdata" ContentType="application/x-fontdata"/>
  <Default Extension="rels" ContentType="application/vnd.openxmlformats-package.relationships+xml"/>
  <Override PartName="/ppt/slides/slide15.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slides/slide4.xml" ContentType="application/vnd.openxmlformats-officedocument.presentationml.slide+xml"/>
  <Override PartName="/ppt/notesSlides/notesSlide4.xml" ContentType="application/vnd.openxmlformats-officedocument.presentationml.notesSlid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Types>
</file>

<file path=_rels/.rels>&#65279;<?xml version="1.0" encoding="utf-8"?><Relationships xmlns="http://schemas.openxmlformats.org/package/2006/relationships"><Relationship Type="http://schemas.openxmlformats.org/officeDocument/2006/relationships/officeDocument" Target="/ppt/presentation.xml" Id="rId1" /></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trictFirstAndLastChars="0" embedTrueTypeFonts="1" saveSubsetFonts="1" autoCompressPictures="0">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5143500"/>
  <p:notesSz cx="6858000" cy="9144000"/>
  <p:embeddedFontLst>
    <p:embeddedFont>
      <p:font typeface="Roboto Mono Medium"/>
      <p:regular r:id="rId21"/>
      <p:bold r:id="rId22"/>
      <p:italic r:id="rId23"/>
      <p:boldItalic r:id="rId24"/>
    </p:embeddedFont>
    <p:embeddedFont>
      <p:font typeface="Roboto Mono SemiBold"/>
      <p:regular r:id="rId25"/>
      <p:bold r:id="rId26"/>
      <p:italic r:id="rId27"/>
      <p:boldItalic r:id="rId28"/>
    </p:embeddedFont>
    <p:embeddedFont>
      <p:font typeface="Raleway ExtraBold"/>
      <p:bold r:id="rId29"/>
      <p:boldItalic r:id="rId30"/>
    </p:embeddedFont>
    <p:embeddedFont>
      <p:font typeface="Raleway Medium"/>
      <p:regular r:id="rId31"/>
      <p:bold r:id="rId32"/>
      <p:italic r:id="rId33"/>
      <p:boldItalic r:id="rId34"/>
    </p:embeddedFont>
    <p:embeddedFont>
      <p:font typeface="Roboto Mono"/>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&#65279;<?xml version="1.0" encoding="utf-8"?><Relationships xmlns="http://schemas.openxmlformats.org/package/2006/relationships"><Relationship Type="http://schemas.openxmlformats.org/officeDocument/2006/relationships/slide" Target="/ppt/slides/slide15.xml" Id="rId20" /><Relationship Type="http://schemas.openxmlformats.org/officeDocument/2006/relationships/font" Target="/ppt/fonts/RobotoMonoMedium-bold.fntdata" Id="rId22" /><Relationship Type="http://schemas.openxmlformats.org/officeDocument/2006/relationships/font" Target="/ppt/fonts/RobotoMonoMedium-regular.fntdata" Id="rId21" /><Relationship Type="http://schemas.openxmlformats.org/officeDocument/2006/relationships/font" Target="/ppt/fonts/RobotoMonoMedium-boldItalic.fntdata" Id="rId24" /><Relationship Type="http://schemas.openxmlformats.org/officeDocument/2006/relationships/font" Target="/ppt/fonts/RobotoMonoMedium-italic.fntdata" Id="rId23" /><Relationship Type="http://schemas.openxmlformats.org/officeDocument/2006/relationships/theme" Target="/ppt/theme/theme2.xml" Id="rId1" /><Relationship Type="http://schemas.openxmlformats.org/officeDocument/2006/relationships/viewProps" Target="/ppt/viewProps.xml" Id="rId2" /><Relationship Type="http://schemas.openxmlformats.org/officeDocument/2006/relationships/presProps" Target="/ppt/presProps.xml" Id="rId3" /><Relationship Type="http://schemas.openxmlformats.org/officeDocument/2006/relationships/slideMaster" Target="/ppt/slideMasters/slideMaster1.xml" Id="rId4" /><Relationship Type="http://schemas.openxmlformats.org/officeDocument/2006/relationships/slide" Target="/ppt/slides/slide4.xml" Id="rId9" /><Relationship Type="http://schemas.openxmlformats.org/officeDocument/2006/relationships/font" Target="/ppt/fonts/RobotoMonoSemiBold-bold.fntdata" Id="rId26" /><Relationship Type="http://schemas.openxmlformats.org/officeDocument/2006/relationships/font" Target="/ppt/fonts/RobotoMonoSemiBold-regular.fntdata" Id="rId25" /><Relationship Type="http://schemas.openxmlformats.org/officeDocument/2006/relationships/font" Target="/ppt/fonts/RobotoMonoSemiBold-boldItalic.fntdata" Id="rId28" /><Relationship Type="http://schemas.openxmlformats.org/officeDocument/2006/relationships/font" Target="/ppt/fonts/RobotoMonoSemiBold-italic.fntdata" Id="rId27" /><Relationship Type="http://schemas.openxmlformats.org/officeDocument/2006/relationships/notesMaster" Target="/ppt/notesMasters/notesMaster1.xml" Id="rId5" /><Relationship Type="http://schemas.openxmlformats.org/officeDocument/2006/relationships/slide" Target="/ppt/slides/slide1.xml" Id="rId6" /><Relationship Type="http://schemas.openxmlformats.org/officeDocument/2006/relationships/font" Target="/ppt/fonts/RalewayExtraBold-bold.fntdata" Id="rId29" /><Relationship Type="http://schemas.openxmlformats.org/officeDocument/2006/relationships/slide" Target="/ppt/slides/slide2.xml" Id="rId7" /><Relationship Type="http://schemas.openxmlformats.org/officeDocument/2006/relationships/slide" Target="/ppt/slides/slide3.xml" Id="rId8" /><Relationship Type="http://schemas.openxmlformats.org/officeDocument/2006/relationships/font" Target="/ppt/fonts/RalewayMedium-regular.fntdata" Id="rId31" /><Relationship Type="http://schemas.openxmlformats.org/officeDocument/2006/relationships/font" Target="/ppt/fonts/RalewayExtraBold-boldItalic.fntdata" Id="rId30" /><Relationship Type="http://schemas.openxmlformats.org/officeDocument/2006/relationships/slide" Target="/ppt/slides/slide6.xml" Id="rId11" /><Relationship Type="http://schemas.openxmlformats.org/officeDocument/2006/relationships/font" Target="/ppt/fonts/RalewayMedium-italic.fntdata" Id="rId33" /><Relationship Type="http://schemas.openxmlformats.org/officeDocument/2006/relationships/slide" Target="/ppt/slides/slide5.xml" Id="rId10" /><Relationship Type="http://schemas.openxmlformats.org/officeDocument/2006/relationships/font" Target="/ppt/fonts/RalewayMedium-bold.fntdata" Id="rId32" /><Relationship Type="http://schemas.openxmlformats.org/officeDocument/2006/relationships/slide" Target="/ppt/slides/slide8.xml" Id="rId13" /><Relationship Type="http://schemas.openxmlformats.org/officeDocument/2006/relationships/font" Target="/ppt/fonts/RobotoMono-regular.fntdata" Id="rId35" /><Relationship Type="http://schemas.openxmlformats.org/officeDocument/2006/relationships/slide" Target="/ppt/slides/slide7.xml" Id="rId12" /><Relationship Type="http://schemas.openxmlformats.org/officeDocument/2006/relationships/font" Target="/ppt/fonts/RalewayMedium-boldItalic.fntdata" Id="rId34" /><Relationship Type="http://schemas.openxmlformats.org/officeDocument/2006/relationships/slide" Target="/ppt/slides/slide10.xml" Id="rId15" /><Relationship Type="http://schemas.openxmlformats.org/officeDocument/2006/relationships/font" Target="/ppt/fonts/RobotoMono-italic.fntdata" Id="rId37" /><Relationship Type="http://schemas.openxmlformats.org/officeDocument/2006/relationships/slide" Target="/ppt/slides/slide9.xml" Id="rId14" /><Relationship Type="http://schemas.openxmlformats.org/officeDocument/2006/relationships/font" Target="/ppt/fonts/RobotoMono-bold.fntdata" Id="rId36" /><Relationship Type="http://schemas.openxmlformats.org/officeDocument/2006/relationships/slide" Target="/ppt/slides/slide12.xml" Id="rId17" /><Relationship Type="http://schemas.openxmlformats.org/officeDocument/2006/relationships/slide" Target="/ppt/slides/slide11.xml" Id="rId16" /><Relationship Type="http://schemas.openxmlformats.org/officeDocument/2006/relationships/font" Target="/ppt/fonts/RobotoMono-boldItalic.fntdata" Id="rId38" /><Relationship Type="http://schemas.openxmlformats.org/officeDocument/2006/relationships/slide" Target="/ppt/slides/slide14.xml" Id="rId19" /><Relationship Type="http://schemas.openxmlformats.org/officeDocument/2006/relationships/slide" Target="/ppt/slides/slide13.xml" Id="rId18" /></Relationships>
</file>

<file path=ppt/notesMasters/_rels/notesMaster1.xml.rels>&#65279;<?xml version="1.0" encoding="utf-8"?><Relationships xmlns="http://schemas.openxmlformats.org/package/2006/relationships"><Relationship Type="http://schemas.openxmlformats.org/officeDocument/2006/relationships/theme" Target="/ppt/theme/theme1.xml" Id="rId1" /></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2.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3.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4.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5.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g256a9475e0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 name="Google Shape;27;g256a9475e0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07559f4b6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07559f4b6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074ea0e84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074ea0e84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074ea0e84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074ea0e84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07559f4b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07559f4b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074ea0e84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074ea0e84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074ea0e84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074ea0e84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18934322d1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 name="Google Shape;34;g18934322d1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207559f4b6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207559f4b6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07559f4b6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207559f4b6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Create an open bucket with permission to read an change ACLs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07559f4b6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07559f4b6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07559f4b6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07559f4b6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07559f4b6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07559f4b6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07559f4b6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07559f4b6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07559f4b6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07559f4b6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1pPr>
            <a:lvl2pPr lvl="1"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2pPr>
            <a:lvl3pPr lvl="2"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3pPr>
            <a:lvl4pPr lvl="3"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4pPr>
            <a:lvl5pPr lvl="4"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5pPr>
            <a:lvl6pPr lvl="5"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6pPr>
            <a:lvl7pPr lvl="6"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7pPr>
            <a:lvl8pPr lvl="7"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8pPr>
            <a:lvl9pPr lvl="8"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9pPr>
          </a:lstStyle>
          <a:p/>
        </p:txBody>
      </p:sp>
      <p:sp>
        <p:nvSpPr>
          <p:cNvPr id="13" name="Google Shape;13;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Font typeface="Roboto Mono Medium"/>
              <a:buNone/>
              <a:defRPr sz="3600">
                <a:latin typeface="Roboto Mono Medium"/>
                <a:ea typeface="Roboto Mono Medium"/>
                <a:cs typeface="Roboto Mono Medium"/>
                <a:sym typeface="Roboto Mono Medium"/>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Roboto Mono Medium"/>
              <a:buNone/>
              <a:defRPr>
                <a:latin typeface="Roboto Mono Medium"/>
                <a:ea typeface="Roboto Mono Medium"/>
                <a:cs typeface="Roboto Mono Medium"/>
                <a:sym typeface="Roboto Mono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274400"/>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Roboto Mono"/>
              <a:buChar char="●"/>
              <a:defRPr>
                <a:latin typeface="Roboto Mono"/>
                <a:ea typeface="Roboto Mono"/>
                <a:cs typeface="Roboto Mono"/>
                <a:sym typeface="Roboto Mono"/>
              </a:defRPr>
            </a:lvl1pPr>
            <a:lvl2pPr indent="-317500" lvl="1" marL="914400">
              <a:spcBef>
                <a:spcPts val="0"/>
              </a:spcBef>
              <a:spcAft>
                <a:spcPts val="0"/>
              </a:spcAft>
              <a:buSzPts val="1400"/>
              <a:buFont typeface="Roboto Mono"/>
              <a:buChar char="○"/>
              <a:defRPr>
                <a:latin typeface="Roboto Mono"/>
                <a:ea typeface="Roboto Mono"/>
                <a:cs typeface="Roboto Mono"/>
                <a:sym typeface="Roboto Mono"/>
              </a:defRPr>
            </a:lvl2pPr>
            <a:lvl3pPr indent="-317500" lvl="2" marL="1371600">
              <a:spcBef>
                <a:spcPts val="0"/>
              </a:spcBef>
              <a:spcAft>
                <a:spcPts val="0"/>
              </a:spcAft>
              <a:buSzPts val="1400"/>
              <a:buFont typeface="Roboto Mono"/>
              <a:buChar char="■"/>
              <a:defRPr>
                <a:latin typeface="Roboto Mono"/>
                <a:ea typeface="Roboto Mono"/>
                <a:cs typeface="Roboto Mono"/>
                <a:sym typeface="Roboto Mono"/>
              </a:defRPr>
            </a:lvl3pPr>
            <a:lvl4pPr indent="-317500" lvl="3" marL="1828800">
              <a:spcBef>
                <a:spcPts val="0"/>
              </a:spcBef>
              <a:spcAft>
                <a:spcPts val="0"/>
              </a:spcAft>
              <a:buSzPts val="1400"/>
              <a:buFont typeface="Roboto Mono"/>
              <a:buChar char="●"/>
              <a:defRPr>
                <a:latin typeface="Roboto Mono"/>
                <a:ea typeface="Roboto Mono"/>
                <a:cs typeface="Roboto Mono"/>
                <a:sym typeface="Roboto Mono"/>
              </a:defRPr>
            </a:lvl4pPr>
            <a:lvl5pPr indent="-317500" lvl="4" marL="2286000">
              <a:spcBef>
                <a:spcPts val="0"/>
              </a:spcBef>
              <a:spcAft>
                <a:spcPts val="0"/>
              </a:spcAft>
              <a:buSzPts val="1400"/>
              <a:buFont typeface="Roboto Mono"/>
              <a:buChar char="○"/>
              <a:defRPr>
                <a:latin typeface="Roboto Mono"/>
                <a:ea typeface="Roboto Mono"/>
                <a:cs typeface="Roboto Mono"/>
                <a:sym typeface="Roboto Mono"/>
              </a:defRPr>
            </a:lvl5pPr>
            <a:lvl6pPr indent="-317500" lvl="5" marL="2743200">
              <a:spcBef>
                <a:spcPts val="0"/>
              </a:spcBef>
              <a:spcAft>
                <a:spcPts val="0"/>
              </a:spcAft>
              <a:buSzPts val="1400"/>
              <a:buFont typeface="Roboto Mono"/>
              <a:buChar char="■"/>
              <a:defRPr>
                <a:latin typeface="Roboto Mono"/>
                <a:ea typeface="Roboto Mono"/>
                <a:cs typeface="Roboto Mono"/>
                <a:sym typeface="Roboto Mono"/>
              </a:defRPr>
            </a:lvl6pPr>
            <a:lvl7pPr indent="-317500" lvl="6" marL="3200400">
              <a:spcBef>
                <a:spcPts val="0"/>
              </a:spcBef>
              <a:spcAft>
                <a:spcPts val="0"/>
              </a:spcAft>
              <a:buSzPts val="1400"/>
              <a:buFont typeface="Roboto Mono"/>
              <a:buChar char="●"/>
              <a:defRPr>
                <a:latin typeface="Roboto Mono"/>
                <a:ea typeface="Roboto Mono"/>
                <a:cs typeface="Roboto Mono"/>
                <a:sym typeface="Roboto Mono"/>
              </a:defRPr>
            </a:lvl7pPr>
            <a:lvl8pPr indent="-317500" lvl="7" marL="3657600">
              <a:spcBef>
                <a:spcPts val="0"/>
              </a:spcBef>
              <a:spcAft>
                <a:spcPts val="0"/>
              </a:spcAft>
              <a:buSzPts val="1400"/>
              <a:buFont typeface="Roboto Mono"/>
              <a:buChar char="○"/>
              <a:defRPr>
                <a:latin typeface="Roboto Mono"/>
                <a:ea typeface="Roboto Mono"/>
                <a:cs typeface="Roboto Mono"/>
                <a:sym typeface="Roboto Mono"/>
              </a:defRPr>
            </a:lvl8pPr>
            <a:lvl9pPr indent="-317500" lvl="8" marL="4114800">
              <a:spcBef>
                <a:spcPts val="0"/>
              </a:spcBef>
              <a:spcAft>
                <a:spcPts val="0"/>
              </a:spcAft>
              <a:buSzPts val="1400"/>
              <a:buFont typeface="Roboto Mono"/>
              <a:buChar char="■"/>
              <a:defRPr>
                <a:latin typeface="Roboto Mono"/>
                <a:ea typeface="Roboto Mono"/>
                <a:cs typeface="Roboto Mono"/>
                <a:sym typeface="Roboto Mono"/>
              </a:defRPr>
            </a:lvl9pPr>
          </a:lstStyle>
          <a:p/>
        </p:txBody>
      </p:sp>
      <p:sp>
        <p:nvSpPr>
          <p:cNvPr id="21" name="Google Shape;21;p4"/>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atin typeface="Roboto Mono"/>
                <a:ea typeface="Roboto Mono"/>
                <a:cs typeface="Roboto Mono"/>
                <a:sym typeface="Roboto Mono"/>
              </a:defRPr>
            </a:lvl1pPr>
            <a:lvl2pPr lvl="1">
              <a:spcBef>
                <a:spcPts val="0"/>
              </a:spcBef>
              <a:spcAft>
                <a:spcPts val="0"/>
              </a:spcAft>
              <a:buSzPts val="2800"/>
              <a:buNone/>
              <a:defRPr>
                <a:latin typeface="Roboto Mono"/>
                <a:ea typeface="Roboto Mono"/>
                <a:cs typeface="Roboto Mono"/>
                <a:sym typeface="Roboto Mono"/>
              </a:defRPr>
            </a:lvl2pPr>
            <a:lvl3pPr lvl="2">
              <a:spcBef>
                <a:spcPts val="0"/>
              </a:spcBef>
              <a:spcAft>
                <a:spcPts val="0"/>
              </a:spcAft>
              <a:buSzPts val="2800"/>
              <a:buNone/>
              <a:defRPr>
                <a:latin typeface="Roboto Mono"/>
                <a:ea typeface="Roboto Mono"/>
                <a:cs typeface="Roboto Mono"/>
                <a:sym typeface="Roboto Mono"/>
              </a:defRPr>
            </a:lvl3pPr>
            <a:lvl4pPr lvl="3">
              <a:spcBef>
                <a:spcPts val="0"/>
              </a:spcBef>
              <a:spcAft>
                <a:spcPts val="0"/>
              </a:spcAft>
              <a:buSzPts val="2800"/>
              <a:buNone/>
              <a:defRPr>
                <a:latin typeface="Roboto Mono"/>
                <a:ea typeface="Roboto Mono"/>
                <a:cs typeface="Roboto Mono"/>
                <a:sym typeface="Roboto Mono"/>
              </a:defRPr>
            </a:lvl4pPr>
            <a:lvl5pPr lvl="4">
              <a:spcBef>
                <a:spcPts val="0"/>
              </a:spcBef>
              <a:spcAft>
                <a:spcPts val="0"/>
              </a:spcAft>
              <a:buSzPts val="2800"/>
              <a:buNone/>
              <a:defRPr>
                <a:latin typeface="Roboto Mono"/>
                <a:ea typeface="Roboto Mono"/>
                <a:cs typeface="Roboto Mono"/>
                <a:sym typeface="Roboto Mono"/>
              </a:defRPr>
            </a:lvl5pPr>
            <a:lvl6pPr lvl="5">
              <a:spcBef>
                <a:spcPts val="0"/>
              </a:spcBef>
              <a:spcAft>
                <a:spcPts val="0"/>
              </a:spcAft>
              <a:buSzPts val="2800"/>
              <a:buNone/>
              <a:defRPr>
                <a:latin typeface="Roboto Mono"/>
                <a:ea typeface="Roboto Mono"/>
                <a:cs typeface="Roboto Mono"/>
                <a:sym typeface="Roboto Mono"/>
              </a:defRPr>
            </a:lvl6pPr>
            <a:lvl7pPr lvl="6">
              <a:spcBef>
                <a:spcPts val="0"/>
              </a:spcBef>
              <a:spcAft>
                <a:spcPts val="0"/>
              </a:spcAft>
              <a:buSzPts val="2800"/>
              <a:buNone/>
              <a:defRPr>
                <a:latin typeface="Roboto Mono"/>
                <a:ea typeface="Roboto Mono"/>
                <a:cs typeface="Roboto Mono"/>
                <a:sym typeface="Roboto Mono"/>
              </a:defRPr>
            </a:lvl7pPr>
            <a:lvl8pPr lvl="7">
              <a:spcBef>
                <a:spcPts val="0"/>
              </a:spcBef>
              <a:spcAft>
                <a:spcPts val="0"/>
              </a:spcAft>
              <a:buSzPts val="2800"/>
              <a:buNone/>
              <a:defRPr>
                <a:latin typeface="Roboto Mono"/>
                <a:ea typeface="Roboto Mono"/>
                <a:cs typeface="Roboto Mono"/>
                <a:sym typeface="Roboto Mono"/>
              </a:defRPr>
            </a:lvl8pPr>
            <a:lvl9pPr lvl="8">
              <a:spcBef>
                <a:spcPts val="0"/>
              </a:spcBef>
              <a:spcAft>
                <a:spcPts val="0"/>
              </a:spcAft>
              <a:buSzPts val="2800"/>
              <a:buNone/>
              <a:defRPr>
                <a:latin typeface="Roboto Mono"/>
                <a:ea typeface="Roboto Mono"/>
                <a:cs typeface="Roboto Mono"/>
                <a:sym typeface="Roboto Mono"/>
              </a:defRPr>
            </a:lvl9pPr>
          </a:lstStyle>
          <a:p/>
        </p:txBody>
      </p:sp>
      <p:sp>
        <p:nvSpPr>
          <p:cNvPr id="24" name="Google Shape;24;p5"/>
          <p:cNvSpPr txBox="1"/>
          <p:nvPr/>
        </p:nvSpPr>
        <p:spPr>
          <a:xfrm>
            <a:off x="539525" y="1654550"/>
            <a:ext cx="80121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a:solidFill>
                  <a:schemeClr val="lt2"/>
                </a:solidFill>
                <a:latin typeface="Roboto Mono"/>
                <a:ea typeface="Roboto Mono"/>
                <a:cs typeface="Roboto Mono"/>
                <a:sym typeface="Roboto Mono"/>
              </a:rPr>
              <a:t>Lalalalalalalala</a:t>
            </a:r>
            <a:endParaRPr>
              <a:solidFill>
                <a:schemeClr val="lt2"/>
              </a:solidFill>
              <a:latin typeface="Roboto Mono"/>
              <a:ea typeface="Roboto Mono"/>
              <a:cs typeface="Roboto Mono"/>
              <a:sym typeface="Roboto Mono"/>
            </a:endParaRPr>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image" Target="/ppt/media/image1.png" Id="rId1" /><Relationship Type="http://schemas.openxmlformats.org/officeDocument/2006/relationships/image" Target="/ppt/media/image11.png" Id="rId2" /><Relationship Type="http://schemas.openxmlformats.org/officeDocument/2006/relationships/slideLayout" Target="/ppt/slideLayouts/slideLayout1.xml" Id="rId3" /><Relationship Type="http://schemas.openxmlformats.org/officeDocument/2006/relationships/slideLayout" Target="/ppt/slideLayouts/slideLayout2.xml" Id="rId4" /><Relationship Type="http://schemas.openxmlformats.org/officeDocument/2006/relationships/slideLayout" Target="/ppt/slideLayouts/slideLayout3.xml" Id="rId5" /><Relationship Type="http://schemas.openxmlformats.org/officeDocument/2006/relationships/slideLayout" Target="/ppt/slideLayouts/slideLayout4.xml" Id="rId6" /><Relationship Type="http://schemas.openxmlformats.org/officeDocument/2006/relationships/theme" Target="/ppt/theme/theme2.xml" Id="rId7" /></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Roboto Mono Medium"/>
              <a:buNone/>
              <a:defRPr sz="2800">
                <a:solidFill>
                  <a:schemeClr val="dk1"/>
                </a:solidFill>
                <a:latin typeface="Roboto Mono Medium"/>
                <a:ea typeface="Roboto Mono Medium"/>
                <a:cs typeface="Roboto Mono Medium"/>
                <a:sym typeface="Roboto Mono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274400"/>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Mono"/>
              <a:buChar char="●"/>
              <a:defRPr sz="1800">
                <a:solidFill>
                  <a:schemeClr val="lt2"/>
                </a:solidFill>
                <a:latin typeface="Roboto Mono"/>
                <a:ea typeface="Roboto Mono"/>
                <a:cs typeface="Roboto Mono"/>
                <a:sym typeface="Roboto Mono"/>
              </a:defRPr>
            </a:lvl1pPr>
            <a:lvl2pPr indent="-317500" lvl="1" marL="9144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2pPr>
            <a:lvl3pPr indent="-317500" lvl="2" marL="13716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3pPr>
            <a:lvl4pPr indent="-317500" lvl="3" marL="18288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4pPr>
            <a:lvl5pPr indent="-317500" lvl="4" marL="22860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5pPr>
            <a:lvl6pPr indent="-317500" lvl="5" marL="27432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6pPr>
            <a:lvl7pPr indent="-317500" lvl="6" marL="32004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7pPr>
            <a:lvl8pPr indent="-317500" lvl="7" marL="36576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8pPr>
            <a:lvl9pPr indent="-317500" lvl="8" marL="41148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9pPr>
          </a:lstStyle>
          <a:p/>
        </p:txBody>
      </p:sp>
      <p:sp>
        <p:nvSpPr>
          <p:cNvPr id="8" name="Google Shape;8;p1"/>
          <p:cNvSpPr txBox="1"/>
          <p:nvPr>
            <p:ph idx="12" type="sldNum"/>
          </p:nvPr>
        </p:nvSpPr>
        <p:spPr>
          <a:xfrm>
            <a:off x="8534733" y="514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s"/>
              <a:t>‹#›</a:t>
            </a:fld>
            <a:endParaRPr/>
          </a:p>
        </p:txBody>
      </p:sp>
      <p:pic>
        <p:nvPicPr>
          <p:cNvPr id="9" name="Google Shape;9;p1"/>
          <p:cNvPicPr preferRelativeResize="0"/>
          <p:nvPr/>
        </p:nvPicPr>
        <p:blipFill>
          <a:blip r:embed="rId1">
            <a:alphaModFix/>
          </a:blip>
          <a:stretch>
            <a:fillRect/>
          </a:stretch>
        </p:blipFill>
        <p:spPr>
          <a:xfrm>
            <a:off x="8033125" y="4032625"/>
            <a:ext cx="1110876" cy="1110876"/>
          </a:xfrm>
          <a:prstGeom prst="rect">
            <a:avLst/>
          </a:prstGeom>
          <a:noFill/>
          <a:ln>
            <a:noFill/>
          </a:ln>
        </p:spPr>
      </p:pic>
      <p:pic>
        <p:nvPicPr>
          <p:cNvPr id="10" name="Google Shape;10;p1"/>
          <p:cNvPicPr preferRelativeResize="0"/>
          <p:nvPr/>
        </p:nvPicPr>
        <p:blipFill>
          <a:blip r:embed="rId2">
            <a:alphaModFix/>
          </a:blip>
          <a:stretch>
            <a:fillRect/>
          </a:stretch>
        </p:blipFill>
        <p:spPr>
          <a:xfrm>
            <a:off x="0" y="4084300"/>
            <a:ext cx="1007524" cy="10075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ppt/slideLayouts/slideLayout1.xml" Id="rId1" /><Relationship Type="http://schemas.openxmlformats.org/officeDocument/2006/relationships/notesSlide" Target="/ppt/notesSlides/notesSlide1.xml" Id="rId2" /><Relationship Type="http://schemas.openxmlformats.org/officeDocument/2006/relationships/image" Target="/ppt/media/image1.png" Id="rId3" /></Relationships>
</file>

<file path=ppt/slides/_rels/slide10.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0.xml" Id="rId2" /><Relationship Type="http://schemas.openxmlformats.org/officeDocument/2006/relationships/image" Target="/ppt/media/image7.png" Id="rId3" /></Relationships>
</file>

<file path=ppt/slides/_rels/slide11.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1.xml" Id="rId2" /></Relationships>
</file>

<file path=ppt/slides/_rels/slide12.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2.xml" Id="rId2" /><Relationship Type="http://schemas.openxmlformats.org/officeDocument/2006/relationships/image" Target="/ppt/media/image3.png" Id="rId3" /><Relationship Type="http://schemas.openxmlformats.org/officeDocument/2006/relationships/hyperlink" Target="https://github.com/fellchase/flumberboozle/tree/master/flumberbuckets" TargetMode="External" Id="rId4" /><Relationship Type="http://schemas.openxmlformats.org/officeDocument/2006/relationships/hyperlink" Target="http://flaws2.cloud/" TargetMode="External" Id="rId11" /><Relationship Type="http://schemas.openxmlformats.org/officeDocument/2006/relationships/hyperlink" Target="http://flaws.cloud/" TargetMode="External" Id="rId10" /><Relationship Type="http://schemas.openxmlformats.org/officeDocument/2006/relationships/hyperlink" Target="https://flaws.cloud.s3.amazonaws.com/" TargetMode="External" Id="rId9" /><Relationship Type="http://schemas.openxmlformats.org/officeDocument/2006/relationships/hyperlink" Target="https://github.com/sa7mon/S3Scanner" TargetMode="External" Id="rId5" /><Relationship Type="http://schemas.openxmlformats.org/officeDocument/2006/relationships/hyperlink" Target="https://github.com/jordanpotti/AWSBucketDump" TargetMode="External" Id="rId6" /><Relationship Type="http://schemas.openxmlformats.org/officeDocument/2006/relationships/hyperlink" Target="https://github.com/smaranchand/bucky" TargetMode="External" Id="rId7" /><Relationship Type="http://schemas.openxmlformats.org/officeDocument/2006/relationships/hyperlink" Target="https://github.com/initstring/cloud_enum" TargetMode="External" Id="rId8" /></Relationships>
</file>

<file path=ppt/slides/_rels/slide13.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3.xml" Id="rId2" /><Relationship Type="http://schemas.openxmlformats.org/officeDocument/2006/relationships/hyperlink" Target="https://cloud.hacktricks.xyz/pentesting-cloud/aws-pentesting/aws-privilege-escalation/aws-s3-privesc" TargetMode="External" Id="rId3" /><Relationship Type="http://schemas.openxmlformats.org/officeDocument/2006/relationships/hyperlink" Target="https://cloud.hacktricks.xyz/pentesting-cloud/aws-pentesting/aws-privilege-escalation/aws-s3-privesc" TargetMode="External" Id="rId4" /></Relationships>
</file>

<file path=ppt/slides/_rels/slide14.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4.xml" Id="rId2" /><Relationship Type="http://schemas.openxmlformats.org/officeDocument/2006/relationships/hyperlink" Target="https://cloud.hacktricks.xyz/pentesting-cloud/aws-pentesting/aws-post-exploitation/aws-s3-post-exploitation" TargetMode="External" Id="rId3" /></Relationships>
</file>

<file path=ppt/slides/_rels/slide15.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5.xml" Id="rId2" /><Relationship Type="http://schemas.openxmlformats.org/officeDocument/2006/relationships/hyperlink" Target="https://cloud.hacktricks.xyz/pentesting-cloud/aws-pentesting/aws-persistence/aws-s3-persistence" TargetMode="External" Id="rId3" /></Relationships>
</file>

<file path=ppt/slides/_rels/slide2.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2.xml" Id="rId2" /></Relationships>
</file>

<file path=ppt/slides/_rels/slide3.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3.xml" Id="rId2" /></Relationships>
</file>

<file path=ppt/slides/_rels/slide4.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4.xml" Id="rId2" /><Relationship Type="http://schemas.openxmlformats.org/officeDocument/2006/relationships/image" Target="/ppt/media/image6.png" Id="rId3" /><Relationship Type="http://schemas.openxmlformats.org/officeDocument/2006/relationships/image" Target="/ppt/media/image5.png" Id="rId4" /><Relationship Type="http://schemas.openxmlformats.org/officeDocument/2006/relationships/image" Target="/ppt/media/image8.png" Id="rId5" /></Relationships>
</file>

<file path=ppt/slides/_rels/slide5.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5.xml" Id="rId2" /><Relationship Type="http://schemas.openxmlformats.org/officeDocument/2006/relationships/image" Target="/ppt/media/image10.png" Id="rId3" /></Relationships>
</file>

<file path=ppt/slides/_rels/slide6.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6.xml" Id="rId2" /></Relationships>
</file>

<file path=ppt/slides/_rels/slide7.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7.xml" Id="rId2" /></Relationships>
</file>

<file path=ppt/slides/_rels/slide8.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8.xml" Id="rId2" /><Relationship Type="http://schemas.openxmlformats.org/officeDocument/2006/relationships/image" Target="/ppt/media/image9.png" Id="rId3" /></Relationships>
</file>

<file path=ppt/slides/_rels/slide9.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9.xml" Id="rId2" /><Relationship Type="http://schemas.openxmlformats.org/officeDocument/2006/relationships/image" Target="/ppt/media/image4.png" Id="rId3" /></Relationships>
</file>

<file path=ppt/slides/slide1.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6"/>
          <p:cNvSpPr txBox="1"/>
          <p:nvPr>
            <p:ph type="ctrTitle"/>
          </p:nvPr>
        </p:nvSpPr>
        <p:spPr>
          <a:xfrm>
            <a:off x="3598350" y="1200175"/>
            <a:ext cx="5462400" cy="16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s" sz="3850"/>
              <a:t>S3</a:t>
            </a:r>
            <a:r>
              <a:rPr lang="es" sz="3850"/>
              <a:t> </a:t>
            </a:r>
            <a:endParaRPr sz="3850"/>
          </a:p>
          <a:p>
            <a:pPr marL="0" lvl="0" indent="0" algn="ctr" rtl="0">
              <a:spcBef>
                <a:spcPts val="0"/>
              </a:spcBef>
              <a:spcAft>
                <a:spcPts val="0"/>
              </a:spcAft>
              <a:buSzPts val="990"/>
              <a:buNone/>
            </a:pPr>
            <a:r>
              <a:rPr lang="es" sz="3850" strike="sngStrike"/>
              <a:t>Simple</a:t>
            </a:r>
            <a:r>
              <a:rPr lang="es" sz="3850"/>
              <a:t> Storage Service</a:t>
            </a:r>
            <a:endParaRPr sz="3850"/>
          </a:p>
        </p:txBody>
      </p:sp>
      <p:pic>
        <p:nvPicPr>
          <p:cNvPr id="30" name="Google Shape;30;p6"/>
          <p:cNvPicPr preferRelativeResize="0"/>
          <p:nvPr/>
        </p:nvPicPr>
        <p:blipFill>
          <a:blip r:embed="rId3">
            <a:alphaModFix/>
          </a:blip>
          <a:stretch>
            <a:fillRect/>
          </a:stretch>
        </p:blipFill>
        <p:spPr>
          <a:xfrm>
            <a:off x="-155150" y="458550"/>
            <a:ext cx="4226401" cy="4226401"/>
          </a:xfrm>
          <a:prstGeom prst="rect">
            <a:avLst/>
          </a:prstGeom>
          <a:noFill/>
          <a:ln>
            <a:noFill/>
          </a:ln>
        </p:spPr>
      </p:pic>
      <p:sp>
        <p:nvSpPr>
          <p:cNvPr id="31" name="Google Shape;31;p6"/>
          <p:cNvSpPr txBox="1"/>
          <p:nvPr>
            <p:ph type="ctrTitle"/>
          </p:nvPr>
        </p:nvSpPr>
        <p:spPr>
          <a:xfrm>
            <a:off x="3598350" y="1912975"/>
            <a:ext cx="5462400" cy="16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t/>
            </a:r>
            <a:endParaRPr sz="3780">
              <a:solidFill>
                <a:srgbClr val="72110C"/>
              </a:solidFill>
            </a:endParaRPr>
          </a:p>
          <a:p>
            <a:pPr marL="0" lvl="0" indent="0" algn="ctr" rtl="0">
              <a:spcBef>
                <a:spcPts val="0"/>
              </a:spcBef>
              <a:spcAft>
                <a:spcPts val="0"/>
              </a:spcAft>
              <a:buSzPts val="990"/>
              <a:buNone/>
            </a:pPr>
            <a:r>
              <a:rPr lang="es" sz="2670">
                <a:solidFill>
                  <a:srgbClr val="72110C"/>
                </a:solidFill>
              </a:rPr>
              <a:t>HackTricks Training</a:t>
            </a:r>
            <a:endParaRPr sz="2670">
              <a:solidFill>
                <a:srgbClr val="72110C"/>
              </a:solidFill>
            </a:endParaRPr>
          </a:p>
        </p:txBody>
      </p:sp>
      <p:sp xmlns:a="http://schemas.openxmlformats.org/drawingml/2006/main" xmlns:p="http://schemas.openxmlformats.org/presentationml/2006/main">
        <p:nvSpPr>
          <p:cNvPr id="32"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0.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5"/>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Basic Information: Server Access Logs</a:t>
            </a:r>
            <a:endParaRPr>
              <a:latin typeface="Raleway ExtraBold"/>
              <a:ea typeface="Raleway ExtraBold"/>
              <a:cs typeface="Raleway ExtraBold"/>
              <a:sym typeface="Raleway ExtraBold"/>
            </a:endParaRPr>
          </a:p>
        </p:txBody>
      </p:sp>
      <p:sp>
        <p:nvSpPr>
          <p:cNvPr id="108" name="Google Shape;108;p15"/>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09" name="Google Shape;109;p15"/>
          <p:cNvSpPr txBox="1"/>
          <p:nvPr/>
        </p:nvSpPr>
        <p:spPr>
          <a:xfrm>
            <a:off x="311700" y="918225"/>
            <a:ext cx="8170500" cy="33762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S3 Server Access Logging provides </a:t>
            </a:r>
            <a:r>
              <a:rPr lang="es" sz="1300" b="1">
                <a:solidFill>
                  <a:schemeClr val="dk1"/>
                </a:solidFill>
                <a:latin typeface="Roboto Mono"/>
                <a:ea typeface="Roboto Mono"/>
                <a:cs typeface="Roboto Mono"/>
                <a:sym typeface="Roboto Mono"/>
              </a:rPr>
              <a:t>detailed records of the requests</a:t>
            </a:r>
            <a:r>
              <a:rPr lang="es" sz="1300">
                <a:solidFill>
                  <a:schemeClr val="lt2"/>
                </a:solidFill>
                <a:latin typeface="Roboto Mono"/>
                <a:ea typeface="Roboto Mono"/>
                <a:cs typeface="Roboto Mono"/>
                <a:sym typeface="Roboto Mono"/>
              </a:rPr>
              <a:t> made to an S3 bucket.</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The logs contain information such as the requestor's IP address, request type, response status, and the time and date of the request.</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Server Access Logging can be used to monitor and audit the access to your S3 buckets and objects, helping you to keep track of who is accessing your data and when.</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S3 Server Access Logging is an important aspect of data security and compliance, as it provides valuable information for auditing and detecting unauthorized access to your data.</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You will see an alert regarding this in all automated tools</a:t>
            </a:r>
            <a:endParaRPr sz="13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3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300">
              <a:solidFill>
                <a:schemeClr val="lt2"/>
              </a:solidFill>
              <a:latin typeface="Roboto Mono"/>
              <a:ea typeface="Roboto Mono"/>
              <a:cs typeface="Roboto Mono"/>
              <a:sym typeface="Roboto Mono"/>
            </a:endParaRPr>
          </a:p>
          <a:p>
            <a:pPr marL="457200" lvl="0" indent="0" algn="l" rtl="0">
              <a:lnSpc>
                <a:spcPct val="115000"/>
              </a:lnSpc>
              <a:spcBef>
                <a:spcPts val="0"/>
              </a:spcBef>
              <a:spcAft>
                <a:spcPts val="0"/>
              </a:spcAft>
              <a:buNone/>
            </a:pPr>
            <a:r>
              <a:t/>
            </a:r>
            <a:endParaRPr sz="1300">
              <a:solidFill>
                <a:schemeClr val="lt2"/>
              </a:solidFill>
              <a:latin typeface="Roboto Mono"/>
              <a:ea typeface="Roboto Mono"/>
              <a:cs typeface="Roboto Mono"/>
              <a:sym typeface="Roboto Mono"/>
            </a:endParaRPr>
          </a:p>
        </p:txBody>
      </p:sp>
      <p:pic>
        <p:nvPicPr>
          <p:cNvPr id="110" name="Google Shape;110;p15"/>
          <p:cNvPicPr preferRelativeResize="0"/>
          <p:nvPr/>
        </p:nvPicPr>
        <p:blipFill>
          <a:blip r:embed="rId3">
            <a:alphaModFix/>
          </a:blip>
          <a:stretch>
            <a:fillRect/>
          </a:stretch>
        </p:blipFill>
        <p:spPr>
          <a:xfrm>
            <a:off x="3043250" y="3488850"/>
            <a:ext cx="2545425" cy="1401600"/>
          </a:xfrm>
          <a:prstGeom prst="rect">
            <a:avLst/>
          </a:prstGeom>
          <a:noFill/>
          <a:ln>
            <a:noFill/>
          </a:ln>
        </p:spPr>
      </p:pic>
      <p:sp>
        <p:nvSpPr>
          <p:cNvPr id="111" name="Google Shape;111;p15"/>
          <p:cNvSpPr txBox="1"/>
          <p:nvPr/>
        </p:nvSpPr>
        <p:spPr>
          <a:xfrm>
            <a:off x="838200" y="4845400"/>
            <a:ext cx="75963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https://cloud.hacktricks.xyz/pentesting-cloud/aws-pentesting/aws-services/aws-s3-athena-and-glacier-enum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112"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1.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Manual Enumeration</a:t>
            </a:r>
            <a:endParaRPr>
              <a:latin typeface="Raleway ExtraBold"/>
              <a:ea typeface="Raleway ExtraBold"/>
              <a:cs typeface="Raleway ExtraBold"/>
              <a:sym typeface="Raleway ExtraBold"/>
            </a:endParaRPr>
          </a:p>
        </p:txBody>
      </p:sp>
      <p:sp>
        <p:nvSpPr>
          <p:cNvPr id="117" name="Google Shape;117;p16"/>
          <p:cNvSpPr txBox="1"/>
          <p:nvPr>
            <p:ph type="body" idx="1"/>
          </p:nvPr>
        </p:nvSpPr>
        <p:spPr>
          <a:xfrm>
            <a:off x="311700" y="1152475"/>
            <a:ext cx="8520600" cy="4122300"/>
          </a:xfrm>
          <a:prstGeom prst="rect">
            <a:avLst/>
          </a:prstGeom>
        </p:spPr>
        <p:txBody>
          <a:bodyPr spcFirstLastPara="1" wrap="square" lIns="91425" tIns="91425" rIns="91425" bIns="91425" anchor="t" anchorCtr="0">
            <a:normAutofit/>
          </a:bodyPr>
          <a:lstStyle/>
          <a:p>
            <a:pPr marL="0" lvl="0" indent="0" algn="l" rtl="0">
              <a:lnSpc>
                <a:spcPct val="105000"/>
              </a:lnSpc>
              <a:spcBef>
                <a:spcPts val="0"/>
              </a:spcBef>
              <a:spcAft>
                <a:spcPts val="0"/>
              </a:spcAft>
              <a:buNone/>
            </a:pPr>
            <a:r>
              <a:rPr lang="es" sz="1300">
                <a:solidFill>
                  <a:schemeClr val="accent2"/>
                </a:solidFill>
                <a:latin typeface="Courier New"/>
                <a:ea typeface="Courier New"/>
                <a:cs typeface="Courier New"/>
                <a:sym typeface="Courier New"/>
              </a:rPr>
              <a:t>aws s3 ls # List buckets</a:t>
            </a:r>
            <a:endParaRPr sz="1300">
              <a:solidFill>
                <a:schemeClr val="accent2"/>
              </a:solidFill>
              <a:latin typeface="Courier New"/>
              <a:ea typeface="Courier New"/>
              <a:cs typeface="Courier New"/>
              <a:sym typeface="Courier New"/>
            </a:endParaRPr>
          </a:p>
          <a:p>
            <a:pPr marL="0" lvl="0" indent="0" algn="l" rtl="0">
              <a:lnSpc>
                <a:spcPct val="105000"/>
              </a:lnSpc>
              <a:spcBef>
                <a:spcPts val="1200"/>
              </a:spcBef>
              <a:spcAft>
                <a:spcPts val="0"/>
              </a:spcAft>
              <a:buClr>
                <a:schemeClr val="dk1"/>
              </a:buClr>
              <a:buSzPts val="1100"/>
              <a:buFont typeface="Arial"/>
              <a:buNone/>
            </a:pPr>
            <a:r>
              <a:rPr lang="es" sz="1300">
                <a:solidFill>
                  <a:schemeClr val="accent2"/>
                </a:solidFill>
                <a:latin typeface="Courier New"/>
                <a:ea typeface="Courier New"/>
                <a:cs typeface="Courier New"/>
                <a:sym typeface="Courier New"/>
              </a:rPr>
              <a:t>aws s3 ls s3://bucket-name --no-sign-request #List bucket as unauthenticated</a:t>
            </a:r>
            <a:endParaRPr sz="1300">
              <a:solidFill>
                <a:schemeClr val="accent2"/>
              </a:solidFill>
              <a:latin typeface="Courier New"/>
              <a:ea typeface="Courier New"/>
              <a:cs typeface="Courier New"/>
              <a:sym typeface="Courier New"/>
            </a:endParaRPr>
          </a:p>
          <a:p>
            <a:pPr marL="0" lvl="0" indent="0" algn="l" rtl="0">
              <a:lnSpc>
                <a:spcPct val="105000"/>
              </a:lnSpc>
              <a:spcBef>
                <a:spcPts val="1200"/>
              </a:spcBef>
              <a:spcAft>
                <a:spcPts val="0"/>
              </a:spcAft>
              <a:buNone/>
            </a:pPr>
            <a:r>
              <a:rPr lang="es" sz="1300">
                <a:solidFill>
                  <a:schemeClr val="accent2"/>
                </a:solidFill>
                <a:latin typeface="Courier New"/>
                <a:ea typeface="Courier New"/>
                <a:cs typeface="Courier New"/>
                <a:sym typeface="Courier New"/>
              </a:rPr>
              <a:t>aws s3 ls s3://bucket-name --recursive #List bucket authenticated</a:t>
            </a:r>
            <a:endParaRPr sz="1300">
              <a:solidFill>
                <a:schemeClr val="accent2"/>
              </a:solidFill>
              <a:latin typeface="Courier New"/>
              <a:ea typeface="Courier New"/>
              <a:cs typeface="Courier New"/>
              <a:sym typeface="Courier New"/>
            </a:endParaRPr>
          </a:p>
          <a:p>
            <a:pPr marL="0" lvl="0" indent="0" algn="l" rtl="0">
              <a:lnSpc>
                <a:spcPct val="105000"/>
              </a:lnSpc>
              <a:spcBef>
                <a:spcPts val="1200"/>
              </a:spcBef>
              <a:spcAft>
                <a:spcPts val="0"/>
              </a:spcAft>
              <a:buNone/>
            </a:pPr>
            <a:r>
              <a:rPr lang="es" sz="1300">
                <a:solidFill>
                  <a:schemeClr val="accent2"/>
                </a:solidFill>
                <a:latin typeface="Courier New"/>
                <a:ea typeface="Courier New"/>
                <a:cs typeface="Courier New"/>
                <a:sym typeface="Courier New"/>
              </a:rPr>
              <a:t>aws s3 cp /tmp/folder/ s3://bucket-name --recursive #Upload local folder</a:t>
            </a:r>
            <a:endParaRPr sz="1300">
              <a:solidFill>
                <a:schemeClr val="accent2"/>
              </a:solidFill>
              <a:latin typeface="Courier New"/>
              <a:ea typeface="Courier New"/>
              <a:cs typeface="Courier New"/>
              <a:sym typeface="Courier New"/>
            </a:endParaRPr>
          </a:p>
          <a:p>
            <a:pPr marL="0" lvl="0" indent="0" algn="l" rtl="0">
              <a:lnSpc>
                <a:spcPct val="105000"/>
              </a:lnSpc>
              <a:spcBef>
                <a:spcPts val="1200"/>
              </a:spcBef>
              <a:spcAft>
                <a:spcPts val="0"/>
              </a:spcAft>
              <a:buNone/>
            </a:pPr>
            <a:r>
              <a:rPr lang="es" sz="1300">
                <a:solidFill>
                  <a:schemeClr val="accent2"/>
                </a:solidFill>
                <a:latin typeface="Courier New"/>
                <a:ea typeface="Courier New"/>
                <a:cs typeface="Courier New"/>
                <a:sym typeface="Courier New"/>
              </a:rPr>
              <a:t>aws s3 sync s3://&lt;bucket&gt;/ . #Download folder</a:t>
            </a:r>
            <a:endParaRPr sz="1300">
              <a:solidFill>
                <a:schemeClr val="accent2"/>
              </a:solidFill>
              <a:latin typeface="Courier New"/>
              <a:ea typeface="Courier New"/>
              <a:cs typeface="Courier New"/>
              <a:sym typeface="Courier New"/>
            </a:endParaRPr>
          </a:p>
          <a:p>
            <a:pPr marL="0" lvl="0" indent="0" algn="l" rtl="0">
              <a:lnSpc>
                <a:spcPct val="105000"/>
              </a:lnSpc>
              <a:spcBef>
                <a:spcPts val="1200"/>
              </a:spcBef>
              <a:spcAft>
                <a:spcPts val="0"/>
              </a:spcAft>
              <a:buNone/>
            </a:pPr>
            <a:r>
              <a:rPr lang="es" sz="1300">
                <a:solidFill>
                  <a:schemeClr val="accent2"/>
                </a:solidFill>
                <a:latin typeface="Courier New"/>
                <a:ea typeface="Courier New"/>
                <a:cs typeface="Courier New"/>
                <a:sym typeface="Courier New"/>
              </a:rPr>
              <a:t>aws s3api get-bucket-acl --bucket &lt;bucket-name&gt; #List ACLs</a:t>
            </a:r>
            <a:endParaRPr sz="1300">
              <a:solidFill>
                <a:schemeClr val="accent2"/>
              </a:solidFill>
              <a:latin typeface="Courier New"/>
              <a:ea typeface="Courier New"/>
              <a:cs typeface="Courier New"/>
              <a:sym typeface="Courier New"/>
            </a:endParaRPr>
          </a:p>
          <a:p>
            <a:pPr marL="0" lvl="0" indent="0" algn="l" rtl="0">
              <a:lnSpc>
                <a:spcPct val="105000"/>
              </a:lnSpc>
              <a:spcBef>
                <a:spcPts val="1200"/>
              </a:spcBef>
              <a:spcAft>
                <a:spcPts val="0"/>
              </a:spcAft>
              <a:buNone/>
            </a:pPr>
            <a:r>
              <a:rPr lang="es" sz="1300">
                <a:solidFill>
                  <a:schemeClr val="accent2"/>
                </a:solidFill>
                <a:latin typeface="Courier New"/>
                <a:ea typeface="Courier New"/>
                <a:cs typeface="Courier New"/>
                <a:sym typeface="Courier New"/>
              </a:rPr>
              <a:t>aws s3api get-object-acl --bucket &lt;bucket-name&gt; --key flag #Get ACL</a:t>
            </a:r>
            <a:endParaRPr sz="1300">
              <a:solidFill>
                <a:schemeClr val="accent2"/>
              </a:solidFill>
              <a:latin typeface="Courier New"/>
              <a:ea typeface="Courier New"/>
              <a:cs typeface="Courier New"/>
              <a:sym typeface="Courier New"/>
            </a:endParaRPr>
          </a:p>
          <a:p>
            <a:pPr marL="0" lvl="0" indent="0" algn="l" rtl="0">
              <a:lnSpc>
                <a:spcPct val="105000"/>
              </a:lnSpc>
              <a:spcBef>
                <a:spcPts val="1200"/>
              </a:spcBef>
              <a:spcAft>
                <a:spcPts val="0"/>
              </a:spcAft>
              <a:buNone/>
            </a:pPr>
            <a:r>
              <a:rPr lang="es" sz="1300">
                <a:solidFill>
                  <a:schemeClr val="accent2"/>
                </a:solidFill>
                <a:latin typeface="Courier New"/>
                <a:ea typeface="Courier New"/>
                <a:cs typeface="Courier New"/>
                <a:sym typeface="Courier New"/>
              </a:rPr>
              <a:t>aws s3api get-bucket-policy --bucket &lt;bucket-name&gt; #Get Policy</a:t>
            </a:r>
            <a:endParaRPr sz="1300">
              <a:solidFill>
                <a:schemeClr val="accent2"/>
              </a:solidFill>
              <a:latin typeface="Courier New"/>
              <a:ea typeface="Courier New"/>
              <a:cs typeface="Courier New"/>
              <a:sym typeface="Courier New"/>
            </a:endParaRPr>
          </a:p>
          <a:p>
            <a:pPr marL="0" lvl="0" indent="0" algn="l" rtl="0">
              <a:lnSpc>
                <a:spcPct val="105000"/>
              </a:lnSpc>
              <a:spcBef>
                <a:spcPts val="1200"/>
              </a:spcBef>
              <a:spcAft>
                <a:spcPts val="0"/>
              </a:spcAft>
              <a:buClr>
                <a:schemeClr val="dk1"/>
              </a:buClr>
              <a:buSzPts val="1100"/>
              <a:buFont typeface="Arial"/>
              <a:buNone/>
            </a:pPr>
            <a:r>
              <a:rPr lang="es" sz="1300">
                <a:solidFill>
                  <a:schemeClr val="accent2"/>
                </a:solidFill>
                <a:latin typeface="Courier New"/>
                <a:ea typeface="Courier New"/>
                <a:cs typeface="Courier New"/>
                <a:sym typeface="Courier New"/>
              </a:rPr>
              <a:t>aws s3api get-bucket-policy-status --bucket &lt;bucket-name&gt; #if it's public</a:t>
            </a:r>
            <a:endParaRPr sz="1300">
              <a:solidFill>
                <a:schemeClr val="accent2"/>
              </a:solidFill>
              <a:latin typeface="Courier New"/>
              <a:ea typeface="Courier New"/>
              <a:cs typeface="Courier New"/>
              <a:sym typeface="Courier New"/>
            </a:endParaRPr>
          </a:p>
          <a:p>
            <a:pPr marL="0" lvl="0" indent="0" algn="l" rtl="0">
              <a:lnSpc>
                <a:spcPct val="105000"/>
              </a:lnSpc>
              <a:spcBef>
                <a:spcPts val="1200"/>
              </a:spcBef>
              <a:spcAft>
                <a:spcPts val="1200"/>
              </a:spcAft>
              <a:buNone/>
            </a:pPr>
            <a:r>
              <a:t/>
            </a:r>
            <a:endParaRPr sz="1300">
              <a:solidFill>
                <a:schemeClr val="accent2"/>
              </a:solidFill>
              <a:latin typeface="Courier New"/>
              <a:ea typeface="Courier New"/>
              <a:cs typeface="Courier New"/>
              <a:sym typeface="Courier New"/>
            </a:endParaRPr>
          </a:p>
        </p:txBody>
      </p:sp>
      <p:sp>
        <p:nvSpPr>
          <p:cNvPr id="118" name="Google Shape;118;p16"/>
          <p:cNvSpPr txBox="1"/>
          <p:nvPr/>
        </p:nvSpPr>
        <p:spPr>
          <a:xfrm>
            <a:off x="838200" y="4835900"/>
            <a:ext cx="75963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https://cloud.hacktricks.xyz/pentesting-cloud/aws-pentesting/aws-services/aws-s3-athena-and-glacier-enum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119"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2.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Unauthenticated Access</a:t>
            </a:r>
            <a:endParaRPr>
              <a:latin typeface="Raleway ExtraBold"/>
              <a:ea typeface="Raleway ExtraBold"/>
              <a:cs typeface="Raleway ExtraBold"/>
              <a:sym typeface="Raleway ExtraBold"/>
            </a:endParaRPr>
          </a:p>
        </p:txBody>
      </p:sp>
      <p:pic>
        <p:nvPicPr>
          <p:cNvPr id="124" name="Google Shape;124;p17"/>
          <p:cNvPicPr preferRelativeResize="0"/>
          <p:nvPr/>
        </p:nvPicPr>
        <p:blipFill>
          <a:blip r:embed="rId3">
            <a:alphaModFix/>
          </a:blip>
          <a:stretch>
            <a:fillRect/>
          </a:stretch>
        </p:blipFill>
        <p:spPr>
          <a:xfrm>
            <a:off x="5090775" y="2414625"/>
            <a:ext cx="4039125" cy="2373275"/>
          </a:xfrm>
          <a:prstGeom prst="rect">
            <a:avLst/>
          </a:prstGeom>
          <a:noFill/>
          <a:ln>
            <a:noFill/>
          </a:ln>
        </p:spPr>
      </p:pic>
      <p:sp>
        <p:nvSpPr>
          <p:cNvPr id="125" name="Google Shape;125;p17"/>
          <p:cNvSpPr txBox="1"/>
          <p:nvPr/>
        </p:nvSpPr>
        <p:spPr>
          <a:xfrm>
            <a:off x="128900" y="939125"/>
            <a:ext cx="8753100" cy="3546300"/>
          </a:xfrm>
          <a:prstGeom prst="rect">
            <a:avLst/>
          </a:prstGeom>
          <a:noFill/>
          <a:ln>
            <a:noFill/>
          </a:ln>
        </p:spPr>
        <p:txBody>
          <a:bodyPr spcFirstLastPara="1" wrap="square" lIns="91425" tIns="91425" rIns="91425" bIns="91425" anchor="t" anchorCtr="0">
            <a:spAutoFit/>
          </a:bodyPr>
          <a:lstStyle/>
          <a:p>
            <a:pPr marL="0" lvl="0" indent="0" algn="l" rtl="0">
              <a:lnSpc>
                <a:spcPct val="105000"/>
              </a:lnSpc>
              <a:spcBef>
                <a:spcPts val="0"/>
              </a:spcBef>
              <a:spcAft>
                <a:spcPts val="0"/>
              </a:spcAft>
              <a:buClr>
                <a:schemeClr val="dk1"/>
              </a:buClr>
              <a:buSzPts val="1100"/>
              <a:buFont typeface="Arial"/>
              <a:buNone/>
            </a:pPr>
            <a:r>
              <a:rPr lang="es" sz="1200">
                <a:solidFill>
                  <a:schemeClr val="dk1"/>
                </a:solidFill>
                <a:latin typeface="Roboto Mono"/>
                <a:ea typeface="Roboto Mono"/>
                <a:cs typeface="Roboto Mono"/>
                <a:sym typeface="Roboto Mono"/>
              </a:rPr>
              <a:t>Search for Open Buckets:</a:t>
            </a:r>
            <a:endParaRPr sz="1200">
              <a:solidFill>
                <a:schemeClr val="dk1"/>
              </a:solidFill>
              <a:latin typeface="Roboto Mono"/>
              <a:ea typeface="Roboto Mono"/>
              <a:cs typeface="Roboto Mono"/>
              <a:sym typeface="Roboto Mono"/>
            </a:endParaRPr>
          </a:p>
          <a:p>
            <a:pPr marL="457200" lvl="0" indent="-304800" algn="l" rtl="0">
              <a:lnSpc>
                <a:spcPct val="105000"/>
              </a:lnSpc>
              <a:spcBef>
                <a:spcPts val="1200"/>
              </a:spcBef>
              <a:spcAft>
                <a:spcPts val="0"/>
              </a:spcAft>
              <a:buClr>
                <a:schemeClr val="dk1"/>
              </a:buClr>
              <a:buSzPts val="1200"/>
              <a:buChar char="●"/>
            </a:pPr>
            <a:r>
              <a:rPr lang="es" sz="1200">
                <a:solidFill>
                  <a:schemeClr val="dk1"/>
                </a:solidFill>
                <a:latin typeface="Roboto Mono"/>
                <a:ea typeface="Roboto Mono"/>
                <a:cs typeface="Roboto Mono"/>
                <a:sym typeface="Roboto Mono"/>
              </a:rPr>
              <a:t>While spidering web pages, search for URLs like</a:t>
            </a:r>
            <a:r>
              <a:rPr lang="es" sz="1200">
                <a:solidFill>
                  <a:schemeClr val="dk1"/>
                </a:solidFill>
                <a:latin typeface="Raleway Medium"/>
                <a:ea typeface="Raleway Medium"/>
                <a:cs typeface="Raleway Medium"/>
                <a:sym typeface="Raleway Medium"/>
              </a:rPr>
              <a:t> </a:t>
            </a:r>
            <a:r>
              <a:rPr lang="es" sz="1200">
                <a:solidFill>
                  <a:schemeClr val="dk1"/>
                </a:solidFill>
                <a:latin typeface="Courier New"/>
                <a:ea typeface="Courier New"/>
                <a:cs typeface="Courier New"/>
                <a:sym typeface="Courier New"/>
              </a:rPr>
              <a:t>s3.amazonaws.com/[bucket_name]</a:t>
            </a:r>
            <a:r>
              <a:rPr lang="es" sz="1200">
                <a:solidFill>
                  <a:schemeClr val="dk1"/>
                </a:solidFill>
                <a:latin typeface="Raleway Medium"/>
                <a:ea typeface="Raleway Medium"/>
                <a:cs typeface="Raleway Medium"/>
                <a:sym typeface="Raleway Medium"/>
              </a:rPr>
              <a:t> </a:t>
            </a:r>
            <a:r>
              <a:rPr lang="es" sz="1200">
                <a:solidFill>
                  <a:schemeClr val="dk1"/>
                </a:solidFill>
                <a:latin typeface="Roboto Mono"/>
                <a:ea typeface="Roboto Mono"/>
                <a:cs typeface="Roboto Mono"/>
                <a:sym typeface="Roboto Mono"/>
              </a:rPr>
              <a:t>or </a:t>
            </a:r>
            <a:r>
              <a:rPr lang="es" sz="1200">
                <a:solidFill>
                  <a:schemeClr val="dk1"/>
                </a:solidFill>
                <a:latin typeface="Courier New"/>
                <a:ea typeface="Courier New"/>
                <a:cs typeface="Courier New"/>
                <a:sym typeface="Courier New"/>
              </a:rPr>
              <a:t>[bucket_name].s3.amazonaws.com.</a:t>
            </a:r>
            <a:endParaRPr sz="1200">
              <a:solidFill>
                <a:schemeClr val="dk1"/>
              </a:solidFill>
              <a:latin typeface="Courier New"/>
              <a:ea typeface="Courier New"/>
              <a:cs typeface="Courier New"/>
              <a:sym typeface="Courier New"/>
            </a:endParaRPr>
          </a:p>
          <a:p>
            <a:pPr marL="914400" lvl="1" indent="-304800" algn="l" rtl="0">
              <a:lnSpc>
                <a:spcPct val="105000"/>
              </a:lnSpc>
              <a:spcBef>
                <a:spcPts val="0"/>
              </a:spcBef>
              <a:spcAft>
                <a:spcPts val="0"/>
              </a:spcAft>
              <a:buClr>
                <a:schemeClr val="dk1"/>
              </a:buClr>
              <a:buSzPts val="1200"/>
              <a:buFont typeface="Roboto Mono"/>
              <a:buChar char="○"/>
            </a:pPr>
            <a:r>
              <a:rPr lang="es" sz="1200">
                <a:solidFill>
                  <a:schemeClr val="dk1"/>
                </a:solidFill>
                <a:latin typeface="Roboto Mono"/>
                <a:ea typeface="Roboto Mono"/>
                <a:cs typeface="Roboto Mono"/>
                <a:sym typeface="Roboto Mono"/>
              </a:rPr>
              <a:t>Or subdomains pointing to something like [bucket_name].s3.amazonaws.com</a:t>
            </a:r>
            <a:endParaRPr sz="1200">
              <a:solidFill>
                <a:schemeClr val="dk1"/>
              </a:solidFill>
              <a:latin typeface="Roboto Mono"/>
              <a:ea typeface="Roboto Mono"/>
              <a:cs typeface="Roboto Mono"/>
              <a:sym typeface="Roboto Mono"/>
            </a:endParaRPr>
          </a:p>
          <a:p>
            <a:pPr marL="457200" lvl="0" indent="-304800" algn="l" rtl="0">
              <a:lnSpc>
                <a:spcPct val="105000"/>
              </a:lnSpc>
              <a:spcBef>
                <a:spcPts val="0"/>
              </a:spcBef>
              <a:spcAft>
                <a:spcPts val="0"/>
              </a:spcAft>
              <a:buClr>
                <a:schemeClr val="dk1"/>
              </a:buClr>
              <a:buSzPts val="1200"/>
              <a:buFont typeface="Roboto Mono"/>
              <a:buChar char="●"/>
            </a:pPr>
            <a:r>
              <a:rPr lang="es" sz="1200">
                <a:solidFill>
                  <a:schemeClr val="dk1"/>
                </a:solidFill>
                <a:latin typeface="Roboto Mono"/>
                <a:ea typeface="Roboto Mono"/>
                <a:cs typeface="Roboto Mono"/>
                <a:sym typeface="Roboto Mono"/>
              </a:rPr>
              <a:t>Bruteforce potential bucket names and check for read, write, change ACLs access</a:t>
            </a:r>
            <a:endParaRPr sz="1200">
              <a:solidFill>
                <a:schemeClr val="dk1"/>
              </a:solidFill>
              <a:latin typeface="Roboto Mono"/>
              <a:ea typeface="Roboto Mono"/>
              <a:cs typeface="Roboto Mono"/>
              <a:sym typeface="Roboto Mono"/>
            </a:endParaRPr>
          </a:p>
          <a:p>
            <a:pPr marL="914400" lvl="1" indent="-304800" algn="l" rtl="0">
              <a:lnSpc>
                <a:spcPct val="105000"/>
              </a:lnSpc>
              <a:spcBef>
                <a:spcPts val="0"/>
              </a:spcBef>
              <a:spcAft>
                <a:spcPts val="0"/>
              </a:spcAft>
              <a:buClr>
                <a:schemeClr val="accent4"/>
              </a:buClr>
              <a:buSzPts val="1200"/>
              <a:buFont typeface="Roboto Mono"/>
              <a:buChar char="○"/>
            </a:pPr>
            <a:r>
              <a:rPr lang="es" sz="1200" u="sng">
                <a:solidFill>
                  <a:schemeClr val="accent4"/>
                </a:solidFill>
                <a:latin typeface="Roboto Mono"/>
                <a:ea typeface="Roboto Mono"/>
                <a:cs typeface="Roboto Mono"/>
                <a:sym typeface="Roboto Mono"/>
                <a:hlinkClick r:id="rId4">
                  <a:extLst>
                    <a:ext uri="{A12FA001-AC4F-418D-AE19-62706E023703}">
                      <ahyp:hlinkClr val="tx"/>
                    </a:ext>
                  </a:extLst>
                </a:hlinkClick>
              </a:rPr>
              <a:t>https://github.com/fellchase/flumberboozle/tree/master/flumberbuckets</a:t>
            </a:r>
            <a:endParaRPr sz="1200">
              <a:solidFill>
                <a:schemeClr val="accent4"/>
              </a:solidFill>
              <a:latin typeface="Roboto Mono"/>
              <a:ea typeface="Roboto Mono"/>
              <a:cs typeface="Roboto Mono"/>
              <a:sym typeface="Roboto Mono"/>
            </a:endParaRPr>
          </a:p>
          <a:p>
            <a:pPr marL="914400" lvl="1" indent="-304800" algn="l" rtl="0">
              <a:lnSpc>
                <a:spcPct val="105000"/>
              </a:lnSpc>
              <a:spcBef>
                <a:spcPts val="0"/>
              </a:spcBef>
              <a:spcAft>
                <a:spcPts val="0"/>
              </a:spcAft>
              <a:buClr>
                <a:schemeClr val="accent4"/>
              </a:buClr>
              <a:buSzPts val="1200"/>
              <a:buFont typeface="Roboto Mono"/>
              <a:buChar char="○"/>
            </a:pPr>
            <a:r>
              <a:rPr lang="es" sz="1200" u="sng">
                <a:solidFill>
                  <a:schemeClr val="accent4"/>
                </a:solidFill>
                <a:latin typeface="Roboto Mono"/>
                <a:ea typeface="Roboto Mono"/>
                <a:cs typeface="Roboto Mono"/>
                <a:sym typeface="Roboto Mono"/>
                <a:hlinkClick r:id="rId5">
                  <a:extLst>
                    <a:ext uri="{A12FA001-AC4F-418D-AE19-62706E023703}">
                      <ahyp:hlinkClr val="tx"/>
                    </a:ext>
                  </a:extLst>
                </a:hlinkClick>
              </a:rPr>
              <a:t>https://github.com/sa7mon/S3Scanner</a:t>
            </a:r>
            <a:endParaRPr sz="1200">
              <a:solidFill>
                <a:schemeClr val="accent4"/>
              </a:solidFill>
              <a:latin typeface="Roboto Mono"/>
              <a:ea typeface="Roboto Mono"/>
              <a:cs typeface="Roboto Mono"/>
              <a:sym typeface="Roboto Mono"/>
            </a:endParaRPr>
          </a:p>
          <a:p>
            <a:pPr marL="914400" lvl="1" indent="-304800" algn="l" rtl="0">
              <a:lnSpc>
                <a:spcPct val="105000"/>
              </a:lnSpc>
              <a:spcBef>
                <a:spcPts val="0"/>
              </a:spcBef>
              <a:spcAft>
                <a:spcPts val="0"/>
              </a:spcAft>
              <a:buClr>
                <a:schemeClr val="accent4"/>
              </a:buClr>
              <a:buSzPts val="1200"/>
              <a:buFont typeface="Roboto Mono"/>
              <a:buChar char="○"/>
            </a:pPr>
            <a:r>
              <a:rPr lang="es" sz="1200" u="sng">
                <a:solidFill>
                  <a:schemeClr val="accent4"/>
                </a:solidFill>
                <a:latin typeface="Roboto Mono"/>
                <a:ea typeface="Roboto Mono"/>
                <a:cs typeface="Roboto Mono"/>
                <a:sym typeface="Roboto Mono"/>
                <a:hlinkClick r:id="rId6">
                  <a:extLst>
                    <a:ext uri="{A12FA001-AC4F-418D-AE19-62706E023703}">
                      <ahyp:hlinkClr val="tx"/>
                    </a:ext>
                  </a:extLst>
                </a:hlinkClick>
              </a:rPr>
              <a:t>https://github.com/jordanpotti/AWSBucketDump</a:t>
            </a:r>
            <a:endParaRPr sz="1200">
              <a:solidFill>
                <a:schemeClr val="accent4"/>
              </a:solidFill>
              <a:latin typeface="Roboto Mono"/>
              <a:ea typeface="Roboto Mono"/>
              <a:cs typeface="Roboto Mono"/>
              <a:sym typeface="Roboto Mono"/>
            </a:endParaRPr>
          </a:p>
          <a:p>
            <a:pPr marL="914400" lvl="1" indent="-304800" algn="l" rtl="0">
              <a:lnSpc>
                <a:spcPct val="105000"/>
              </a:lnSpc>
              <a:spcBef>
                <a:spcPts val="0"/>
              </a:spcBef>
              <a:spcAft>
                <a:spcPts val="0"/>
              </a:spcAft>
              <a:buClr>
                <a:schemeClr val="accent4"/>
              </a:buClr>
              <a:buSzPts val="1200"/>
              <a:buFont typeface="Roboto Mono"/>
              <a:buChar char="○"/>
            </a:pPr>
            <a:r>
              <a:rPr lang="es" sz="1200" u="sng">
                <a:solidFill>
                  <a:schemeClr val="accent4"/>
                </a:solidFill>
                <a:latin typeface="Roboto Mono"/>
                <a:ea typeface="Roboto Mono"/>
                <a:cs typeface="Roboto Mono"/>
                <a:sym typeface="Roboto Mono"/>
                <a:hlinkClick r:id="rId7">
                  <a:extLst>
                    <a:ext uri="{A12FA001-AC4F-418D-AE19-62706E023703}">
                      <ahyp:hlinkClr val="tx"/>
                    </a:ext>
                  </a:extLst>
                </a:hlinkClick>
              </a:rPr>
              <a:t>https://github.com/smaranchand/bucky</a:t>
            </a:r>
            <a:endParaRPr sz="1200">
              <a:solidFill>
                <a:schemeClr val="accent4"/>
              </a:solidFill>
              <a:latin typeface="Roboto Mono"/>
              <a:ea typeface="Roboto Mono"/>
              <a:cs typeface="Roboto Mono"/>
              <a:sym typeface="Roboto Mono"/>
            </a:endParaRPr>
          </a:p>
          <a:p>
            <a:pPr marL="914400" lvl="1" indent="-304800" algn="l" rtl="0">
              <a:lnSpc>
                <a:spcPct val="105000"/>
              </a:lnSpc>
              <a:spcBef>
                <a:spcPts val="0"/>
              </a:spcBef>
              <a:spcAft>
                <a:spcPts val="0"/>
              </a:spcAft>
              <a:buClr>
                <a:schemeClr val="accent4"/>
              </a:buClr>
              <a:buSzPts val="1200"/>
              <a:buFont typeface="Roboto Mono"/>
              <a:buChar char="○"/>
            </a:pPr>
            <a:r>
              <a:rPr lang="es" sz="1200">
                <a:solidFill>
                  <a:schemeClr val="accent4"/>
                </a:solidFill>
                <a:latin typeface="Roboto Mono"/>
                <a:ea typeface="Roboto Mono"/>
                <a:cs typeface="Roboto Mono"/>
                <a:sym typeface="Roboto Mono"/>
              </a:rPr>
              <a:t>…</a:t>
            </a:r>
            <a:endParaRPr sz="1200">
              <a:solidFill>
                <a:schemeClr val="accent4"/>
              </a:solidFill>
              <a:latin typeface="Roboto Mono"/>
              <a:ea typeface="Roboto Mono"/>
              <a:cs typeface="Roboto Mono"/>
              <a:sym typeface="Roboto Mono"/>
            </a:endParaRPr>
          </a:p>
          <a:p>
            <a:pPr marL="914400" lvl="1" indent="-304800" algn="l" rtl="0">
              <a:lnSpc>
                <a:spcPct val="105000"/>
              </a:lnSpc>
              <a:spcBef>
                <a:spcPts val="0"/>
              </a:spcBef>
              <a:spcAft>
                <a:spcPts val="0"/>
              </a:spcAft>
              <a:buClr>
                <a:schemeClr val="accent4"/>
              </a:buClr>
              <a:buSzPts val="1200"/>
              <a:buFont typeface="Roboto Mono"/>
              <a:buChar char="○"/>
            </a:pPr>
            <a:r>
              <a:rPr lang="es" sz="1200" u="sng">
                <a:solidFill>
                  <a:schemeClr val="accent4"/>
                </a:solidFill>
                <a:latin typeface="Roboto Mono"/>
                <a:ea typeface="Roboto Mono"/>
                <a:cs typeface="Roboto Mono"/>
                <a:sym typeface="Roboto Mono"/>
                <a:hlinkClick r:id="rId8">
                  <a:extLst>
                    <a:ext uri="{A12FA001-AC4F-418D-AE19-62706E023703}">
                      <ahyp:hlinkClr val="tx"/>
                    </a:ext>
                  </a:extLst>
                </a:hlinkClick>
              </a:rPr>
              <a:t>https://github.com/initstring/cloud_enum</a:t>
            </a:r>
            <a:endParaRPr sz="1200">
              <a:solidFill>
                <a:schemeClr val="accent4"/>
              </a:solidFill>
              <a:latin typeface="Roboto Mono"/>
              <a:ea typeface="Roboto Mono"/>
              <a:cs typeface="Roboto Mono"/>
              <a:sym typeface="Roboto Mono"/>
            </a:endParaRPr>
          </a:p>
          <a:p>
            <a:pPr marL="0" lvl="0" indent="0" algn="l" rtl="0">
              <a:lnSpc>
                <a:spcPct val="105000"/>
              </a:lnSpc>
              <a:spcBef>
                <a:spcPts val="1200"/>
              </a:spcBef>
              <a:spcAft>
                <a:spcPts val="0"/>
              </a:spcAft>
              <a:buNone/>
            </a:pPr>
            <a:r>
              <a:rPr lang="es" sz="1200">
                <a:solidFill>
                  <a:schemeClr val="dk1"/>
                </a:solidFill>
                <a:latin typeface="Roboto Mono"/>
                <a:ea typeface="Roboto Mono"/>
                <a:cs typeface="Roboto Mono"/>
                <a:sym typeface="Roboto Mono"/>
              </a:rPr>
              <a:t>Open bucket from: </a:t>
            </a:r>
            <a:r>
              <a:rPr lang="es" sz="1200" u="sng">
                <a:solidFill>
                  <a:schemeClr val="accent4"/>
                </a:solidFill>
                <a:latin typeface="Roboto Mono"/>
                <a:ea typeface="Roboto Mono"/>
                <a:cs typeface="Roboto Mono"/>
                <a:sym typeface="Roboto Mono"/>
                <a:hlinkClick r:id="rId9">
                  <a:extLst>
                    <a:ext uri="{A12FA001-AC4F-418D-AE19-62706E023703}">
                      <ahyp:hlinkClr val="tx"/>
                    </a:ext>
                  </a:extLst>
                </a:hlinkClick>
              </a:rPr>
              <a:t>https://flaws.cloud.s3.amazonaws.com/</a:t>
            </a:r>
            <a:br>
              <a:rPr lang="es" sz="1200">
                <a:solidFill>
                  <a:schemeClr val="accent4"/>
                </a:solidFill>
                <a:latin typeface="Roboto Mono"/>
                <a:ea typeface="Roboto Mono"/>
                <a:cs typeface="Roboto Mono"/>
                <a:sym typeface="Roboto Mono"/>
              </a:rPr>
            </a:br>
            <a:r>
              <a:rPr lang="es" sz="1200">
                <a:solidFill>
                  <a:schemeClr val="dk1"/>
                </a:solidFill>
                <a:latin typeface="Roboto Mono"/>
                <a:ea typeface="Roboto Mono"/>
                <a:cs typeface="Roboto Mono"/>
                <a:sym typeface="Roboto Mono"/>
              </a:rPr>
              <a:t>CTFs to understand buckets better:</a:t>
            </a:r>
            <a:endParaRPr sz="1200">
              <a:solidFill>
                <a:schemeClr val="dk1"/>
              </a:solidFill>
              <a:latin typeface="Roboto Mono"/>
              <a:ea typeface="Roboto Mono"/>
              <a:cs typeface="Roboto Mono"/>
              <a:sym typeface="Roboto Mono"/>
            </a:endParaRPr>
          </a:p>
          <a:p>
            <a:pPr marL="457200" lvl="0" indent="-304800" algn="l" rtl="0">
              <a:lnSpc>
                <a:spcPct val="105000"/>
              </a:lnSpc>
              <a:spcBef>
                <a:spcPts val="1200"/>
              </a:spcBef>
              <a:spcAft>
                <a:spcPts val="0"/>
              </a:spcAft>
              <a:buClr>
                <a:schemeClr val="accent4"/>
              </a:buClr>
              <a:buSzPts val="1200"/>
              <a:buFont typeface="Roboto Mono"/>
              <a:buChar char="●"/>
            </a:pPr>
            <a:r>
              <a:rPr lang="es" sz="1200" u="sng">
                <a:solidFill>
                  <a:schemeClr val="accent4"/>
                </a:solidFill>
                <a:latin typeface="Roboto Mono"/>
                <a:ea typeface="Roboto Mono"/>
                <a:cs typeface="Roboto Mono"/>
                <a:sym typeface="Roboto Mono"/>
                <a:hlinkClick r:id="rId10">
                  <a:extLst>
                    <a:ext uri="{A12FA001-AC4F-418D-AE19-62706E023703}">
                      <ahyp:hlinkClr val="tx"/>
                    </a:ext>
                  </a:extLst>
                </a:hlinkClick>
              </a:rPr>
              <a:t>http://flaws.cloud/</a:t>
            </a:r>
            <a:endParaRPr sz="1200">
              <a:solidFill>
                <a:schemeClr val="accent4"/>
              </a:solidFill>
              <a:latin typeface="Roboto Mono"/>
              <a:ea typeface="Roboto Mono"/>
              <a:cs typeface="Roboto Mono"/>
              <a:sym typeface="Roboto Mono"/>
            </a:endParaRPr>
          </a:p>
          <a:p>
            <a:pPr marL="457200" lvl="0" indent="-304800" algn="l" rtl="0">
              <a:lnSpc>
                <a:spcPct val="105000"/>
              </a:lnSpc>
              <a:spcBef>
                <a:spcPts val="0"/>
              </a:spcBef>
              <a:spcAft>
                <a:spcPts val="0"/>
              </a:spcAft>
              <a:buClr>
                <a:schemeClr val="accent4"/>
              </a:buClr>
              <a:buSzPts val="1200"/>
              <a:buFont typeface="Roboto Mono"/>
              <a:buChar char="●"/>
            </a:pPr>
            <a:r>
              <a:rPr lang="es" sz="1200" u="sng">
                <a:solidFill>
                  <a:schemeClr val="accent4"/>
                </a:solidFill>
                <a:latin typeface="Roboto Mono"/>
                <a:ea typeface="Roboto Mono"/>
                <a:cs typeface="Roboto Mono"/>
                <a:sym typeface="Roboto Mono"/>
                <a:hlinkClick r:id="rId11">
                  <a:extLst>
                    <a:ext uri="{A12FA001-AC4F-418D-AE19-62706E023703}">
                      <ahyp:hlinkClr val="tx"/>
                    </a:ext>
                  </a:extLst>
                </a:hlinkClick>
              </a:rPr>
              <a:t>http://flaws2.cloud/</a:t>
            </a:r>
            <a:endParaRPr sz="1200">
              <a:solidFill>
                <a:schemeClr val="accent4"/>
              </a:solidFill>
              <a:latin typeface="Roboto Mono"/>
              <a:ea typeface="Roboto Mono"/>
              <a:cs typeface="Roboto Mono"/>
              <a:sym typeface="Roboto Mono"/>
            </a:endParaRPr>
          </a:p>
        </p:txBody>
      </p:sp>
      <p:sp>
        <p:nvSpPr>
          <p:cNvPr id="126" name="Google Shape;126;p17"/>
          <p:cNvSpPr txBox="1"/>
          <p:nvPr/>
        </p:nvSpPr>
        <p:spPr>
          <a:xfrm>
            <a:off x="762000" y="4835900"/>
            <a:ext cx="81789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800">
                <a:solidFill>
                  <a:schemeClr val="dk1"/>
                </a:solidFill>
                <a:latin typeface="Roboto Mono"/>
                <a:ea typeface="Roboto Mono"/>
                <a:cs typeface="Roboto Mono"/>
                <a:sym typeface="Roboto Mono"/>
              </a:rPr>
              <a:t>https://cloud.hacktricks.xyz/pentesting-cloud/aws-pentesting/aws-unauthenticated-enum-access/aws-s3-unauthenticated-enum</a:t>
            </a:r>
            <a:endParaRPr sz="8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127"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3.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8"/>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Privilege Escalation</a:t>
            </a:r>
            <a:endParaRPr>
              <a:latin typeface="Raleway ExtraBold"/>
              <a:ea typeface="Raleway ExtraBold"/>
              <a:cs typeface="Raleway ExtraBold"/>
              <a:sym typeface="Raleway ExtraBold"/>
            </a:endParaRPr>
          </a:p>
        </p:txBody>
      </p:sp>
      <p:sp>
        <p:nvSpPr>
          <p:cNvPr id="132" name="Google Shape;132;p18"/>
          <p:cNvSpPr txBox="1"/>
          <p:nvPr>
            <p:ph type="body" idx="1"/>
          </p:nvPr>
        </p:nvSpPr>
        <p:spPr>
          <a:xfrm>
            <a:off x="311700" y="1274400"/>
            <a:ext cx="8520600" cy="3416400"/>
          </a:xfrm>
          <a:prstGeom prst="rect">
            <a:avLst/>
          </a:prstGeom>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dk1"/>
              </a:buClr>
              <a:buSzPts val="1500"/>
              <a:buFont typeface="Courier New"/>
              <a:buChar char="●"/>
            </a:pPr>
            <a:r>
              <a:rPr lang="es" sz="1500" b="1">
                <a:solidFill>
                  <a:schemeClr val="dk1"/>
                </a:solidFill>
                <a:latin typeface="Courier New"/>
                <a:ea typeface="Courier New"/>
                <a:cs typeface="Courier New"/>
                <a:sym typeface="Courier New"/>
              </a:rPr>
              <a:t>s3:GetBucketAcl, s3:PutBucketAcl</a:t>
            </a:r>
            <a:endParaRPr sz="1500" b="1">
              <a:solidFill>
                <a:schemeClr val="dk1"/>
              </a:solidFill>
              <a:latin typeface="Courier New"/>
              <a:ea typeface="Courier New"/>
              <a:cs typeface="Courier New"/>
              <a:sym typeface="Courier New"/>
            </a:endParaRPr>
          </a:p>
          <a:p>
            <a:pPr marL="914400" lvl="1" indent="-317500" algn="l" rtl="0">
              <a:lnSpc>
                <a:spcPct val="115000"/>
              </a:lnSpc>
              <a:spcBef>
                <a:spcPts val="0"/>
              </a:spcBef>
              <a:spcAft>
                <a:spcPts val="0"/>
              </a:spcAft>
              <a:buSzPts val="1400"/>
              <a:buChar char="○"/>
            </a:pPr>
            <a:r>
              <a:rPr lang="es"/>
              <a:t>Increase your access to the bucket</a:t>
            </a:r>
            <a:endParaRPr/>
          </a:p>
          <a:p>
            <a:pPr marL="457200" lvl="0" indent="-323850" algn="l" rtl="0">
              <a:lnSpc>
                <a:spcPct val="115000"/>
              </a:lnSpc>
              <a:spcBef>
                <a:spcPts val="0"/>
              </a:spcBef>
              <a:spcAft>
                <a:spcPts val="0"/>
              </a:spcAft>
              <a:buClr>
                <a:schemeClr val="dk1"/>
              </a:buClr>
              <a:buSzPts val="1500"/>
              <a:buFont typeface="Courier New"/>
              <a:buChar char="●"/>
            </a:pPr>
            <a:r>
              <a:rPr lang="es" sz="1500" b="1">
                <a:solidFill>
                  <a:schemeClr val="dk1"/>
                </a:solidFill>
                <a:latin typeface="Courier New"/>
                <a:ea typeface="Courier New"/>
                <a:cs typeface="Courier New"/>
                <a:sym typeface="Courier New"/>
              </a:rPr>
              <a:t>s3:GetObjectAcl, s3:PutObjectAcl</a:t>
            </a:r>
            <a:endParaRPr sz="1500" b="1">
              <a:solidFill>
                <a:schemeClr val="dk1"/>
              </a:solidFill>
              <a:latin typeface="Courier New"/>
              <a:ea typeface="Courier New"/>
              <a:cs typeface="Courier New"/>
              <a:sym typeface="Courier New"/>
            </a:endParaRPr>
          </a:p>
          <a:p>
            <a:pPr marL="914400" lvl="1" indent="-317500" algn="l" rtl="0">
              <a:lnSpc>
                <a:spcPct val="115000"/>
              </a:lnSpc>
              <a:spcBef>
                <a:spcPts val="0"/>
              </a:spcBef>
              <a:spcAft>
                <a:spcPts val="0"/>
              </a:spcAft>
              <a:buSzPts val="1400"/>
              <a:buChar char="○"/>
            </a:pPr>
            <a:r>
              <a:rPr lang="es"/>
              <a:t>Increase your access to an object from the bucket</a:t>
            </a:r>
            <a:endParaRPr/>
          </a:p>
          <a:p>
            <a:pPr marL="457200" lvl="0" indent="-323850" algn="l" rtl="0">
              <a:lnSpc>
                <a:spcPct val="115000"/>
              </a:lnSpc>
              <a:spcBef>
                <a:spcPts val="0"/>
              </a:spcBef>
              <a:spcAft>
                <a:spcPts val="0"/>
              </a:spcAft>
              <a:buClr>
                <a:schemeClr val="dk1"/>
              </a:buClr>
              <a:buSzPts val="1500"/>
              <a:buFont typeface="Courier New"/>
              <a:buChar char="●"/>
            </a:pPr>
            <a:r>
              <a:rPr lang="es" sz="1500" b="1">
                <a:solidFill>
                  <a:schemeClr val="dk1"/>
                </a:solidFill>
                <a:latin typeface="Courier New"/>
                <a:ea typeface="Courier New"/>
                <a:cs typeface="Courier New"/>
                <a:sym typeface="Courier New"/>
              </a:rPr>
              <a:t>s</a:t>
            </a:r>
            <a:r>
              <a:rPr lang="es" sz="1500" b="1">
                <a:solidFill>
                  <a:schemeClr val="dk1"/>
                </a:solidFill>
                <a:latin typeface="Courier New"/>
                <a:ea typeface="Courier New"/>
                <a:cs typeface="Courier New"/>
                <a:sym typeface="Courier New"/>
              </a:rPr>
              <a:t>3:PutObject, s3:GetObject</a:t>
            </a:r>
            <a:endParaRPr sz="1500" b="1">
              <a:solidFill>
                <a:schemeClr val="dk1"/>
              </a:solidFill>
              <a:latin typeface="Courier New"/>
              <a:ea typeface="Courier New"/>
              <a:cs typeface="Courier New"/>
              <a:sym typeface="Courier New"/>
            </a:endParaRPr>
          </a:p>
          <a:p>
            <a:pPr marL="914400" lvl="1" indent="-317500" algn="l" rtl="0">
              <a:lnSpc>
                <a:spcPct val="115000"/>
              </a:lnSpc>
              <a:spcBef>
                <a:spcPts val="0"/>
              </a:spcBef>
              <a:spcAft>
                <a:spcPts val="0"/>
              </a:spcAft>
              <a:buSzPts val="1400"/>
              <a:buChar char="○"/>
            </a:pPr>
            <a:r>
              <a:rPr lang="es"/>
              <a:t>Write data and try to privesc in other services</a:t>
            </a:r>
            <a:endParaRPr/>
          </a:p>
          <a:p>
            <a:pPr marL="457200" lvl="0" indent="-323850" algn="l" rtl="0">
              <a:lnSpc>
                <a:spcPct val="115000"/>
              </a:lnSpc>
              <a:spcBef>
                <a:spcPts val="0"/>
              </a:spcBef>
              <a:spcAft>
                <a:spcPts val="0"/>
              </a:spcAft>
              <a:buClr>
                <a:schemeClr val="dk1"/>
              </a:buClr>
              <a:buSzPts val="1500"/>
              <a:buFont typeface="Courier New"/>
              <a:buChar char="●"/>
            </a:pPr>
            <a:r>
              <a:rPr lang="es" sz="1500" b="1">
                <a:solidFill>
                  <a:schemeClr val="dk1"/>
                </a:solidFill>
                <a:latin typeface="Courier New"/>
                <a:ea typeface="Courier New"/>
                <a:cs typeface="Courier New"/>
                <a:sym typeface="Courier New"/>
              </a:rPr>
              <a:t>s3:PutBucketPolicy</a:t>
            </a:r>
            <a:endParaRPr sz="1500" b="1">
              <a:solidFill>
                <a:schemeClr val="dk1"/>
              </a:solidFill>
              <a:latin typeface="Courier New"/>
              <a:ea typeface="Courier New"/>
              <a:cs typeface="Courier New"/>
              <a:sym typeface="Courier New"/>
            </a:endParaRPr>
          </a:p>
          <a:p>
            <a:pPr marL="914400" lvl="1" indent="-317500" algn="l" rtl="0">
              <a:lnSpc>
                <a:spcPct val="115000"/>
              </a:lnSpc>
              <a:spcBef>
                <a:spcPts val="0"/>
              </a:spcBef>
              <a:spcAft>
                <a:spcPts val="0"/>
              </a:spcAft>
              <a:buSzPts val="1400"/>
              <a:buChar char="○"/>
            </a:pPr>
            <a:r>
              <a:rPr lang="es"/>
              <a:t>Only works if in the same account</a:t>
            </a:r>
            <a:endParaRPr/>
          </a:p>
          <a:p>
            <a:pPr marL="457200" lvl="0" indent="-317500" algn="l" rtl="0">
              <a:lnSpc>
                <a:spcPct val="115000"/>
              </a:lnSpc>
              <a:spcBef>
                <a:spcPts val="0"/>
              </a:spcBef>
              <a:spcAft>
                <a:spcPts val="0"/>
              </a:spcAft>
              <a:buClr>
                <a:schemeClr val="dk1"/>
              </a:buClr>
              <a:buSzPts val="1400"/>
              <a:buChar char="●"/>
            </a:pPr>
            <a:r>
              <a:rPr lang="es" sz="1400"/>
              <a:t>For more information check </a:t>
            </a:r>
            <a:r>
              <a:rPr lang="es" sz="1400" u="sng">
                <a:solidFill>
                  <a:schemeClr val="hlink"/>
                </a:solidFill>
                <a:hlinkClick r:id="rId3"/>
              </a:rPr>
              <a:t>https://cloud.hacktricks.xyz/</a:t>
            </a:r>
            <a:r>
              <a:rPr lang="es" sz="1400" u="sng">
                <a:solidFill>
                  <a:schemeClr val="hlink"/>
                </a:solidFill>
                <a:hlinkClick r:id="rId4"/>
              </a:rPr>
              <a:t>pentesting-cloud/aws-pentesting/aws-privilege-escalation/aws-s3-privesc</a:t>
            </a:r>
            <a:endParaRPr sz="1400">
              <a:solidFill>
                <a:schemeClr val="dk1"/>
              </a:solidFill>
            </a:endParaRPr>
          </a:p>
          <a:p>
            <a:pPr marL="0" lvl="0" indent="0" algn="l" rtl="0">
              <a:lnSpc>
                <a:spcPct val="115000"/>
              </a:lnSpc>
              <a:spcBef>
                <a:spcPts val="1200"/>
              </a:spcBef>
              <a:spcAft>
                <a:spcPts val="0"/>
              </a:spcAft>
              <a:buNone/>
            </a:pPr>
            <a:r>
              <a:t/>
            </a:r>
            <a:endParaRPr sz="1500">
              <a:solidFill>
                <a:schemeClr val="dk1"/>
              </a:solidFill>
            </a:endParaRPr>
          </a:p>
          <a:p>
            <a:pPr marL="0" lvl="0" indent="0" algn="l" rtl="0">
              <a:lnSpc>
                <a:spcPct val="115000"/>
              </a:lnSpc>
              <a:spcBef>
                <a:spcPts val="1200"/>
              </a:spcBef>
              <a:spcAft>
                <a:spcPts val="1200"/>
              </a:spcAft>
              <a:buNone/>
            </a:pPr>
            <a:r>
              <a:t/>
            </a:r>
            <a:endParaRPr sz="1500">
              <a:solidFill>
                <a:schemeClr val="dk1"/>
              </a:solidFill>
            </a:endParaRPr>
          </a:p>
        </p:txBody>
      </p:sp>
      <p:sp xmlns:a="http://schemas.openxmlformats.org/drawingml/2006/main" xmlns:p="http://schemas.openxmlformats.org/presentationml/2006/main">
        <p:nvSpPr>
          <p:cNvPr id="133"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4.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Post Exploitation</a:t>
            </a:r>
            <a:endParaRPr>
              <a:latin typeface="Raleway ExtraBold"/>
              <a:ea typeface="Raleway ExtraBold"/>
              <a:cs typeface="Raleway ExtraBold"/>
              <a:sym typeface="Raleway ExtraBold"/>
            </a:endParaRPr>
          </a:p>
        </p:txBody>
      </p:sp>
      <p:sp>
        <p:nvSpPr>
          <p:cNvPr id="138" name="Google Shape;138;p19"/>
          <p:cNvSpPr txBox="1"/>
          <p:nvPr/>
        </p:nvSpPr>
        <p:spPr>
          <a:xfrm>
            <a:off x="106650" y="935175"/>
            <a:ext cx="8725800" cy="43467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lt2"/>
              </a:buClr>
              <a:buSzPts val="1200"/>
              <a:buChar char="●"/>
            </a:pPr>
            <a:r>
              <a:rPr lang="es" sz="1200" b="1">
                <a:solidFill>
                  <a:schemeClr val="dk1"/>
                </a:solidFill>
                <a:latin typeface="Roboto Mono"/>
                <a:ea typeface="Roboto Mono"/>
                <a:cs typeface="Roboto Mono"/>
                <a:sym typeface="Roboto Mono"/>
              </a:rPr>
              <a:t>Sensitive Information</a:t>
            </a:r>
            <a:r>
              <a:rPr lang="es" sz="1200">
                <a:solidFill>
                  <a:schemeClr val="lt2"/>
                </a:solidFill>
                <a:latin typeface="Roboto Mono"/>
                <a:ea typeface="Roboto Mono"/>
                <a:cs typeface="Roboto Mono"/>
                <a:sym typeface="Roboto Mono"/>
              </a:rPr>
              <a:t>: Sometimes you will be able to find sensitive information in readable in the buckets. For example, terraform state secrets. </a:t>
            </a:r>
            <a:br>
              <a:rPr lang="es" sz="1200">
                <a:solidFill>
                  <a:schemeClr val="lt2"/>
                </a:solidFill>
                <a:latin typeface="Roboto Mono"/>
                <a:ea typeface="Roboto Mono"/>
                <a:cs typeface="Roboto Mono"/>
                <a:sym typeface="Roboto Mono"/>
              </a:rPr>
            </a:br>
            <a:endParaRPr sz="1200">
              <a:solidFill>
                <a:schemeClr val="lt2"/>
              </a:solidFill>
              <a:latin typeface="Roboto Mono"/>
              <a:ea typeface="Roboto Mono"/>
              <a:cs typeface="Roboto Mono"/>
              <a:sym typeface="Roboto Mono"/>
            </a:endParaRPr>
          </a:p>
          <a:p>
            <a:pPr marL="457200" lvl="0" indent="-304800" algn="l" rtl="0">
              <a:lnSpc>
                <a:spcPct val="115000"/>
              </a:lnSpc>
              <a:spcBef>
                <a:spcPts val="0"/>
              </a:spcBef>
              <a:spcAft>
                <a:spcPts val="0"/>
              </a:spcAft>
              <a:buClr>
                <a:schemeClr val="lt2"/>
              </a:buClr>
              <a:buSzPts val="1200"/>
              <a:buChar char="●"/>
            </a:pPr>
            <a:r>
              <a:rPr lang="es" sz="1200" b="1">
                <a:solidFill>
                  <a:schemeClr val="dk1"/>
                </a:solidFill>
                <a:latin typeface="Roboto Mono"/>
                <a:ea typeface="Roboto Mono"/>
                <a:cs typeface="Roboto Mono"/>
                <a:sym typeface="Roboto Mono"/>
              </a:rPr>
              <a:t>Pivoting</a:t>
            </a:r>
            <a:r>
              <a:rPr lang="es" sz="1200">
                <a:solidFill>
                  <a:schemeClr val="lt2"/>
                </a:solidFill>
                <a:latin typeface="Roboto Mono"/>
                <a:ea typeface="Roboto Mono"/>
                <a:cs typeface="Roboto Mono"/>
                <a:sym typeface="Roboto Mono"/>
              </a:rPr>
              <a:t>: Different platforms could be using S3 to store sensitive assets. For example, airflow could be storing DAGs code in there, or web pages could be directly served from S3. An attacker with write permissions could modify the code from the bucket to pivot to other platforms, or takeover accounts.</a:t>
            </a:r>
            <a:br>
              <a:rPr lang="es" sz="1200">
                <a:solidFill>
                  <a:schemeClr val="lt2"/>
                </a:solidFill>
                <a:latin typeface="Roboto Mono"/>
                <a:ea typeface="Roboto Mono"/>
                <a:cs typeface="Roboto Mono"/>
                <a:sym typeface="Roboto Mono"/>
              </a:rPr>
            </a:br>
            <a:endParaRPr sz="1200">
              <a:solidFill>
                <a:schemeClr val="lt2"/>
              </a:solidFill>
              <a:latin typeface="Roboto Mono"/>
              <a:ea typeface="Roboto Mono"/>
              <a:cs typeface="Roboto Mono"/>
              <a:sym typeface="Roboto Mono"/>
            </a:endParaRPr>
          </a:p>
          <a:p>
            <a:pPr marL="457200" lvl="0" indent="-304800" algn="l" rtl="0">
              <a:lnSpc>
                <a:spcPct val="115000"/>
              </a:lnSpc>
              <a:spcBef>
                <a:spcPts val="0"/>
              </a:spcBef>
              <a:spcAft>
                <a:spcPts val="0"/>
              </a:spcAft>
              <a:buClr>
                <a:schemeClr val="lt2"/>
              </a:buClr>
              <a:buSzPts val="1200"/>
              <a:buChar char="●"/>
            </a:pPr>
            <a:r>
              <a:rPr lang="es" sz="1200" b="1">
                <a:solidFill>
                  <a:schemeClr val="dk1"/>
                </a:solidFill>
                <a:latin typeface="Roboto Mono"/>
                <a:ea typeface="Roboto Mono"/>
                <a:cs typeface="Roboto Mono"/>
                <a:sym typeface="Roboto Mono"/>
              </a:rPr>
              <a:t>S3 Ransomware</a:t>
            </a:r>
            <a:r>
              <a:rPr lang="es" sz="1200">
                <a:solidFill>
                  <a:schemeClr val="lt2"/>
                </a:solidFill>
                <a:latin typeface="Roboto Mono"/>
                <a:ea typeface="Roboto Mono"/>
                <a:cs typeface="Roboto Mono"/>
                <a:sym typeface="Roboto Mono"/>
              </a:rPr>
              <a:t>: An attacker that manages to obtain write access in a bucket with Object Versioning disable or unprotected by MFA (so it could be disabled), changes each file for a copy of itself encrypted with a KMS key from his account.</a:t>
            </a:r>
            <a:br>
              <a:rPr lang="es" sz="1200">
                <a:solidFill>
                  <a:schemeClr val="lt2"/>
                </a:solidFill>
                <a:latin typeface="Roboto Mono"/>
                <a:ea typeface="Roboto Mono"/>
                <a:cs typeface="Roboto Mono"/>
                <a:sym typeface="Roboto Mono"/>
              </a:rPr>
            </a:br>
            <a:r>
              <a:rPr lang="es" sz="1200">
                <a:solidFill>
                  <a:schemeClr val="lt2"/>
                </a:solidFill>
                <a:latin typeface="Roboto Mono"/>
                <a:ea typeface="Roboto Mono"/>
                <a:cs typeface="Roboto Mono"/>
                <a:sym typeface="Roboto Mono"/>
              </a:rPr>
              <a:t>Then, he uploads a clear text file to the bucket called something like “ransom-note.txt”, schedules the deletion of the KMS key for 7 days, and if the victim doesn’t pay in time, the date will be lost forever.</a:t>
            </a:r>
            <a:br>
              <a:rPr lang="es" sz="1200">
                <a:solidFill>
                  <a:schemeClr val="lt2"/>
                </a:solidFill>
                <a:latin typeface="Roboto Mono"/>
                <a:ea typeface="Roboto Mono"/>
                <a:cs typeface="Roboto Mono"/>
                <a:sym typeface="Roboto Mono"/>
              </a:rPr>
            </a:br>
            <a:endParaRPr sz="1200">
              <a:solidFill>
                <a:schemeClr val="lt2"/>
              </a:solidFill>
              <a:latin typeface="Roboto Mono"/>
              <a:ea typeface="Roboto Mono"/>
              <a:cs typeface="Roboto Mono"/>
              <a:sym typeface="Roboto Mono"/>
            </a:endParaRPr>
          </a:p>
          <a:p>
            <a:pPr marL="457200" lvl="0" indent="-304800" algn="l" rtl="0">
              <a:lnSpc>
                <a:spcPct val="115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For more information check </a:t>
            </a:r>
            <a:r>
              <a:rPr lang="es" sz="1200" u="sng">
                <a:solidFill>
                  <a:schemeClr val="accent4"/>
                </a:solidFill>
                <a:latin typeface="Roboto Mono"/>
                <a:ea typeface="Roboto Mono"/>
                <a:cs typeface="Roboto Mono"/>
                <a:sym typeface="Roboto Mono"/>
                <a:hlinkClick r:id="rId3">
                  <a:extLst>
                    <a:ext uri="{A12FA001-AC4F-418D-AE19-62706E023703}">
                      <ahyp:hlinkClr val="tx"/>
                    </a:ext>
                  </a:extLst>
                </a:hlinkClick>
              </a:rPr>
              <a:t>https://cloud.hacktricks.xyz/pentesting-cloud/aws-pentesting/aws-post-exploitation/aws-s3-post-exploitation</a:t>
            </a:r>
            <a:endParaRPr sz="1200">
              <a:solidFill>
                <a:schemeClr val="accent4"/>
              </a:solidFill>
              <a:latin typeface="Roboto Mono"/>
              <a:ea typeface="Roboto Mono"/>
              <a:cs typeface="Roboto Mono"/>
              <a:sym typeface="Roboto Mono"/>
            </a:endParaRPr>
          </a:p>
          <a:p>
            <a:pPr marL="0" lvl="0" indent="0" algn="l" rtl="0">
              <a:lnSpc>
                <a:spcPct val="115000"/>
              </a:lnSpc>
              <a:spcBef>
                <a:spcPts val="1200"/>
              </a:spcBef>
              <a:spcAft>
                <a:spcPts val="1200"/>
              </a:spcAft>
              <a:buNone/>
            </a:pPr>
            <a:r>
              <a:t/>
            </a:r>
            <a:endParaRPr sz="1200">
              <a:solidFill>
                <a:schemeClr val="lt2"/>
              </a:solidFill>
              <a:latin typeface="Roboto Mono"/>
              <a:ea typeface="Roboto Mono"/>
              <a:cs typeface="Roboto Mono"/>
              <a:sym typeface="Roboto Mono"/>
            </a:endParaRPr>
          </a:p>
        </p:txBody>
      </p:sp>
      <p:sp xmlns:a="http://schemas.openxmlformats.org/drawingml/2006/main" xmlns:p="http://schemas.openxmlformats.org/presentationml/2006/main">
        <p:nvSpPr>
          <p:cNvPr id="139"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5.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Persistence</a:t>
            </a:r>
            <a:endParaRPr>
              <a:latin typeface="Raleway ExtraBold"/>
              <a:ea typeface="Raleway ExtraBold"/>
              <a:cs typeface="Raleway ExtraBold"/>
              <a:sym typeface="Raleway ExtraBold"/>
            </a:endParaRPr>
          </a:p>
        </p:txBody>
      </p:sp>
      <p:sp>
        <p:nvSpPr>
          <p:cNvPr id="144" name="Google Shape;144;p20"/>
          <p:cNvSpPr txBox="1"/>
          <p:nvPr>
            <p:ph type="body" idx="1"/>
          </p:nvPr>
        </p:nvSpPr>
        <p:spPr>
          <a:xfrm>
            <a:off x="311700" y="1274400"/>
            <a:ext cx="8520600" cy="3416400"/>
          </a:xfrm>
          <a:prstGeom prst="rect">
            <a:avLst/>
          </a:prstGeom>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s" sz="1300"/>
              <a:t>Using resource policies and ACLs it’s possible to grant permissions even to principals from other accounts</a:t>
            </a:r>
            <a:endParaRPr sz="1300"/>
          </a:p>
          <a:p>
            <a:pPr marL="457200" lvl="0" indent="-311150" algn="l" rtl="0">
              <a:lnSpc>
                <a:spcPct val="115000"/>
              </a:lnSpc>
              <a:spcBef>
                <a:spcPts val="0"/>
              </a:spcBef>
              <a:spcAft>
                <a:spcPts val="0"/>
              </a:spcAft>
              <a:buSzPts val="1300"/>
              <a:buChar char="●"/>
            </a:pPr>
            <a:r>
              <a:rPr lang="es" sz="1300"/>
              <a:t>For more information check: </a:t>
            </a:r>
            <a:r>
              <a:rPr lang="es" sz="1300" u="sng">
                <a:solidFill>
                  <a:schemeClr val="accent4"/>
                </a:solidFill>
                <a:hlinkClick r:id="rId3">
                  <a:extLst>
                    <a:ext uri="{A12FA001-AC4F-418D-AE19-62706E023703}">
                      <ahyp:hlinkClr val="tx"/>
                    </a:ext>
                  </a:extLst>
                </a:hlinkClick>
              </a:rPr>
              <a:t>https://cloud.hacktricks.xyz/pentesting-cloud/aws-pentesting/aws-persistence/aws-s3-persistence</a:t>
            </a:r>
            <a:endParaRPr sz="1300">
              <a:solidFill>
                <a:schemeClr val="accent4"/>
              </a:solidFill>
            </a:endParaRPr>
          </a:p>
          <a:p>
            <a:pPr marL="0" lvl="0" indent="0" algn="l" rtl="0">
              <a:lnSpc>
                <a:spcPct val="115000"/>
              </a:lnSpc>
              <a:spcBef>
                <a:spcPts val="1200"/>
              </a:spcBef>
              <a:spcAft>
                <a:spcPts val="1200"/>
              </a:spcAft>
              <a:buNone/>
            </a:pPr>
            <a:r>
              <a:t/>
            </a:r>
            <a:endParaRPr sz="1300"/>
          </a:p>
        </p:txBody>
      </p:sp>
      <p:sp xmlns:a="http://schemas.openxmlformats.org/drawingml/2006/main" xmlns:p="http://schemas.openxmlformats.org/presentationml/2006/main">
        <p:nvSpPr>
          <p:cNvPr id="145"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2.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7"/>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Basic Information</a:t>
            </a:r>
            <a:endParaRPr>
              <a:latin typeface="Raleway ExtraBold"/>
              <a:ea typeface="Raleway ExtraBold"/>
              <a:cs typeface="Raleway ExtraBold"/>
              <a:sym typeface="Raleway ExtraBold"/>
            </a:endParaRPr>
          </a:p>
        </p:txBody>
      </p:sp>
      <p:sp>
        <p:nvSpPr>
          <p:cNvPr id="37" name="Google Shape;37;p7"/>
          <p:cNvSpPr txBox="1"/>
          <p:nvPr/>
        </p:nvSpPr>
        <p:spPr>
          <a:xfrm>
            <a:off x="838200" y="4835900"/>
            <a:ext cx="733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https://cloud.hacktricks.xyz/pentesting-cloud/aws-pentesting/aws-services/aws-s3-athena-and-glacier-enum</a:t>
            </a:r>
            <a:endParaRPr sz="900">
              <a:solidFill>
                <a:schemeClr val="dk1"/>
              </a:solidFill>
              <a:latin typeface="Roboto Mono"/>
              <a:ea typeface="Roboto Mono"/>
              <a:cs typeface="Roboto Mono"/>
              <a:sym typeface="Roboto Mono"/>
            </a:endParaRPr>
          </a:p>
        </p:txBody>
      </p:sp>
      <p:sp>
        <p:nvSpPr>
          <p:cNvPr id="38" name="Google Shape;38;p7"/>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39" name="Google Shape;39;p7"/>
          <p:cNvSpPr txBox="1"/>
          <p:nvPr/>
        </p:nvSpPr>
        <p:spPr>
          <a:xfrm>
            <a:off x="344550" y="1041825"/>
            <a:ext cx="8170500" cy="3532500"/>
          </a:xfrm>
          <a:prstGeom prst="rect">
            <a:avLst/>
          </a:prstGeom>
          <a:noFill/>
          <a:ln>
            <a:noFill/>
          </a:ln>
        </p:spPr>
        <p:txBody>
          <a:bodyPr spcFirstLastPara="1" wrap="square" lIns="91425" tIns="91425" rIns="91425" bIns="91425" anchor="t" anchorCtr="0">
            <a:spAutoFit/>
          </a:bodyPr>
          <a:lstStyle/>
          <a:p>
            <a:pPr marL="457200" lvl="0" indent="-323850" algn="l" rtl="0">
              <a:lnSpc>
                <a:spcPct val="150000"/>
              </a:lnSpc>
              <a:spcBef>
                <a:spcPts val="0"/>
              </a:spcBef>
              <a:spcAft>
                <a:spcPts val="0"/>
              </a:spcAft>
              <a:buClr>
                <a:schemeClr val="lt2"/>
              </a:buClr>
              <a:buSzPts val="1500"/>
              <a:buFont typeface="Roboto Mono"/>
              <a:buChar char="●"/>
            </a:pPr>
            <a:r>
              <a:rPr lang="es" sz="1500">
                <a:solidFill>
                  <a:schemeClr val="lt2"/>
                </a:solidFill>
                <a:latin typeface="Roboto Mono"/>
                <a:ea typeface="Roboto Mono"/>
                <a:cs typeface="Roboto Mono"/>
                <a:sym typeface="Roboto Mono"/>
              </a:rPr>
              <a:t>Main AWS service to storage files</a:t>
            </a:r>
            <a:endParaRPr sz="1500">
              <a:solidFill>
                <a:schemeClr val="lt2"/>
              </a:solidFill>
              <a:latin typeface="Roboto Mono"/>
              <a:ea typeface="Roboto Mono"/>
              <a:cs typeface="Roboto Mono"/>
              <a:sym typeface="Roboto Mono"/>
            </a:endParaRPr>
          </a:p>
          <a:p>
            <a:pPr marL="457200" lvl="0" indent="-323850" algn="l" rtl="0">
              <a:lnSpc>
                <a:spcPct val="150000"/>
              </a:lnSpc>
              <a:spcBef>
                <a:spcPts val="0"/>
              </a:spcBef>
              <a:spcAft>
                <a:spcPts val="0"/>
              </a:spcAft>
              <a:buClr>
                <a:schemeClr val="lt2"/>
              </a:buClr>
              <a:buSzPts val="1500"/>
              <a:buFont typeface="Roboto Mono"/>
              <a:buChar char="●"/>
            </a:pPr>
            <a:r>
              <a:rPr lang="es" sz="1500">
                <a:solidFill>
                  <a:schemeClr val="lt2"/>
                </a:solidFill>
                <a:latin typeface="Roboto Mono"/>
                <a:ea typeface="Roboto Mono"/>
                <a:cs typeface="Roboto Mono"/>
                <a:sym typeface="Roboto Mono"/>
              </a:rPr>
              <a:t>Different URLs to access bucket:</a:t>
            </a:r>
            <a:endParaRPr sz="1500">
              <a:solidFill>
                <a:schemeClr val="lt2"/>
              </a:solidFill>
              <a:latin typeface="Roboto Mono"/>
              <a:ea typeface="Roboto Mono"/>
              <a:cs typeface="Roboto Mono"/>
              <a:sym typeface="Roboto Mono"/>
            </a:endParaRPr>
          </a:p>
          <a:p>
            <a:pPr marL="914400" lvl="1" indent="-323850" algn="l" rtl="0">
              <a:lnSpc>
                <a:spcPct val="150000"/>
              </a:lnSpc>
              <a:spcBef>
                <a:spcPts val="0"/>
              </a:spcBef>
              <a:spcAft>
                <a:spcPts val="0"/>
              </a:spcAft>
              <a:buClr>
                <a:schemeClr val="lt2"/>
              </a:buClr>
              <a:buSzPts val="1500"/>
              <a:buFont typeface="Courier New"/>
              <a:buChar char="○"/>
            </a:pPr>
            <a:r>
              <a:rPr lang="es" sz="1500">
                <a:solidFill>
                  <a:schemeClr val="lt2"/>
                </a:solidFill>
                <a:latin typeface="Courier New"/>
                <a:ea typeface="Courier New"/>
                <a:cs typeface="Courier New"/>
                <a:sym typeface="Courier New"/>
              </a:rPr>
              <a:t>&lt;</a:t>
            </a:r>
            <a:r>
              <a:rPr lang="es" sz="1500">
                <a:solidFill>
                  <a:schemeClr val="lt2"/>
                </a:solidFill>
                <a:latin typeface="Courier New"/>
                <a:ea typeface="Courier New"/>
                <a:cs typeface="Courier New"/>
                <a:sym typeface="Courier New"/>
              </a:rPr>
              <a:t>bucketname&gt;.s3.dualstack.aws-region.amazonaws.com</a:t>
            </a:r>
            <a:endParaRPr sz="1500">
              <a:solidFill>
                <a:schemeClr val="lt2"/>
              </a:solidFill>
              <a:latin typeface="Courier New"/>
              <a:ea typeface="Courier New"/>
              <a:cs typeface="Courier New"/>
              <a:sym typeface="Courier New"/>
            </a:endParaRPr>
          </a:p>
          <a:p>
            <a:pPr marL="914400" lvl="1" indent="-323850" algn="l" rtl="0">
              <a:lnSpc>
                <a:spcPct val="150000"/>
              </a:lnSpc>
              <a:spcBef>
                <a:spcPts val="0"/>
              </a:spcBef>
              <a:spcAft>
                <a:spcPts val="0"/>
              </a:spcAft>
              <a:buClr>
                <a:schemeClr val="lt2"/>
              </a:buClr>
              <a:buSzPts val="1500"/>
              <a:buFont typeface="Courier New"/>
              <a:buChar char="○"/>
            </a:pPr>
            <a:r>
              <a:rPr lang="es" sz="1500">
                <a:solidFill>
                  <a:schemeClr val="lt2"/>
                </a:solidFill>
                <a:latin typeface="Courier New"/>
                <a:ea typeface="Courier New"/>
                <a:cs typeface="Courier New"/>
                <a:sym typeface="Courier New"/>
              </a:rPr>
              <a:t>s3.dualstack.aws-region.amazonaws.com/&lt;bucketname&gt;</a:t>
            </a:r>
            <a:endParaRPr sz="1500">
              <a:solidFill>
                <a:schemeClr val="lt2"/>
              </a:solidFill>
              <a:latin typeface="Courier New"/>
              <a:ea typeface="Courier New"/>
              <a:cs typeface="Courier New"/>
              <a:sym typeface="Courier New"/>
            </a:endParaRPr>
          </a:p>
          <a:p>
            <a:pPr marL="457200" lvl="0" indent="-323850" algn="l" rtl="0">
              <a:lnSpc>
                <a:spcPct val="150000"/>
              </a:lnSpc>
              <a:spcBef>
                <a:spcPts val="0"/>
              </a:spcBef>
              <a:spcAft>
                <a:spcPts val="0"/>
              </a:spcAft>
              <a:buClr>
                <a:schemeClr val="lt2"/>
              </a:buClr>
              <a:buSzPts val="1500"/>
              <a:buFont typeface="Roboto Mono"/>
              <a:buChar char="●"/>
            </a:pPr>
            <a:r>
              <a:rPr lang="es" sz="1500">
                <a:solidFill>
                  <a:schemeClr val="lt2"/>
                </a:solidFill>
                <a:latin typeface="Roboto Mono"/>
                <a:ea typeface="Roboto Mono"/>
                <a:cs typeface="Roboto Mono"/>
                <a:sym typeface="Roboto Mono"/>
              </a:rPr>
              <a:t>M</a:t>
            </a:r>
            <a:r>
              <a:rPr lang="es" sz="1500">
                <a:solidFill>
                  <a:schemeClr val="lt2"/>
                </a:solidFill>
                <a:latin typeface="Roboto Mono"/>
                <a:ea typeface="Roboto Mono"/>
                <a:cs typeface="Roboto Mono"/>
                <a:sym typeface="Roboto Mono"/>
              </a:rPr>
              <a:t>ultiple options to achieve the protection of data:</a:t>
            </a:r>
            <a:endParaRPr sz="1500">
              <a:solidFill>
                <a:schemeClr val="lt2"/>
              </a:solidFill>
              <a:latin typeface="Roboto Mono"/>
              <a:ea typeface="Roboto Mono"/>
              <a:cs typeface="Roboto Mono"/>
              <a:sym typeface="Roboto Mono"/>
            </a:endParaRPr>
          </a:p>
          <a:p>
            <a:pPr marL="914400" lvl="1" indent="-323850" algn="l" rtl="0">
              <a:lnSpc>
                <a:spcPct val="150000"/>
              </a:lnSpc>
              <a:spcBef>
                <a:spcPts val="0"/>
              </a:spcBef>
              <a:spcAft>
                <a:spcPts val="0"/>
              </a:spcAft>
              <a:buClr>
                <a:schemeClr val="lt2"/>
              </a:buClr>
              <a:buSzPts val="1500"/>
              <a:buFont typeface="Roboto Mono"/>
              <a:buChar char="○"/>
            </a:pPr>
            <a:r>
              <a:rPr lang="es" sz="1500">
                <a:solidFill>
                  <a:schemeClr val="lt2"/>
                </a:solidFill>
                <a:latin typeface="Roboto Mono"/>
                <a:ea typeface="Roboto Mono"/>
                <a:cs typeface="Roboto Mono"/>
                <a:sym typeface="Roboto Mono"/>
              </a:rPr>
              <a:t>Permissions</a:t>
            </a:r>
            <a:endParaRPr sz="1500">
              <a:solidFill>
                <a:schemeClr val="lt2"/>
              </a:solidFill>
              <a:latin typeface="Roboto Mono"/>
              <a:ea typeface="Roboto Mono"/>
              <a:cs typeface="Roboto Mono"/>
              <a:sym typeface="Roboto Mono"/>
            </a:endParaRPr>
          </a:p>
          <a:p>
            <a:pPr marL="1371600" lvl="2" indent="-323850" algn="l" rtl="0">
              <a:lnSpc>
                <a:spcPct val="150000"/>
              </a:lnSpc>
              <a:spcBef>
                <a:spcPts val="0"/>
              </a:spcBef>
              <a:spcAft>
                <a:spcPts val="0"/>
              </a:spcAft>
              <a:buClr>
                <a:schemeClr val="lt2"/>
              </a:buClr>
              <a:buSzPts val="1500"/>
              <a:buFont typeface="Roboto Mono"/>
              <a:buChar char="■"/>
            </a:pPr>
            <a:r>
              <a:rPr lang="es" sz="1500">
                <a:solidFill>
                  <a:schemeClr val="lt2"/>
                </a:solidFill>
                <a:latin typeface="Roboto Mono"/>
                <a:ea typeface="Roboto Mono"/>
                <a:cs typeface="Roboto Mono"/>
                <a:sym typeface="Roboto Mono"/>
              </a:rPr>
              <a:t>Open Buckets</a:t>
            </a:r>
            <a:endParaRPr sz="1500">
              <a:solidFill>
                <a:schemeClr val="lt2"/>
              </a:solidFill>
              <a:latin typeface="Roboto Mono"/>
              <a:ea typeface="Roboto Mono"/>
              <a:cs typeface="Roboto Mono"/>
              <a:sym typeface="Roboto Mono"/>
            </a:endParaRPr>
          </a:p>
          <a:p>
            <a:pPr marL="914400" lvl="1" indent="-323850" algn="l" rtl="0">
              <a:lnSpc>
                <a:spcPct val="150000"/>
              </a:lnSpc>
              <a:spcBef>
                <a:spcPts val="0"/>
              </a:spcBef>
              <a:spcAft>
                <a:spcPts val="0"/>
              </a:spcAft>
              <a:buClr>
                <a:schemeClr val="lt2"/>
              </a:buClr>
              <a:buSzPts val="1500"/>
              <a:buFont typeface="Roboto Mono"/>
              <a:buChar char="○"/>
            </a:pPr>
            <a:r>
              <a:rPr lang="es" sz="1500">
                <a:solidFill>
                  <a:schemeClr val="lt2"/>
                </a:solidFill>
                <a:latin typeface="Roboto Mono"/>
                <a:ea typeface="Roboto Mono"/>
                <a:cs typeface="Roboto Mono"/>
                <a:sym typeface="Roboto Mono"/>
              </a:rPr>
              <a:t>Encryption at rest &amp; in transit</a:t>
            </a:r>
            <a:endParaRPr sz="1500">
              <a:solidFill>
                <a:schemeClr val="lt2"/>
              </a:solidFill>
              <a:latin typeface="Roboto Mono"/>
              <a:ea typeface="Roboto Mono"/>
              <a:cs typeface="Roboto Mono"/>
              <a:sym typeface="Roboto Mono"/>
            </a:endParaRPr>
          </a:p>
          <a:p>
            <a:pPr marL="914400" lvl="1" indent="-323850" algn="l" rtl="0">
              <a:lnSpc>
                <a:spcPct val="150000"/>
              </a:lnSpc>
              <a:spcBef>
                <a:spcPts val="0"/>
              </a:spcBef>
              <a:spcAft>
                <a:spcPts val="0"/>
              </a:spcAft>
              <a:buClr>
                <a:schemeClr val="lt2"/>
              </a:buClr>
              <a:buSzPts val="1500"/>
              <a:buFont typeface="Roboto Mono"/>
              <a:buChar char="○"/>
            </a:pPr>
            <a:r>
              <a:rPr lang="es" sz="1500">
                <a:solidFill>
                  <a:schemeClr val="lt2"/>
                </a:solidFill>
                <a:latin typeface="Roboto Mono"/>
                <a:ea typeface="Roboto Mono"/>
                <a:cs typeface="Roboto Mono"/>
                <a:sym typeface="Roboto Mono"/>
              </a:rPr>
              <a:t>Bucket Versioning &amp; </a:t>
            </a:r>
            <a:r>
              <a:rPr lang="es" sz="1500">
                <a:solidFill>
                  <a:schemeClr val="lt2"/>
                </a:solidFill>
                <a:latin typeface="Roboto Mono"/>
                <a:ea typeface="Roboto Mono"/>
                <a:cs typeface="Roboto Mono"/>
                <a:sym typeface="Roboto Mono"/>
              </a:rPr>
              <a:t>MFA based delete</a:t>
            </a:r>
            <a:endParaRPr sz="1500">
              <a:solidFill>
                <a:schemeClr val="lt2"/>
              </a:solidFill>
              <a:latin typeface="Roboto Mono"/>
              <a:ea typeface="Roboto Mono"/>
              <a:cs typeface="Roboto Mono"/>
              <a:sym typeface="Roboto Mono"/>
            </a:endParaRPr>
          </a:p>
          <a:p>
            <a:pPr marL="914400" lvl="1" indent="-323850" algn="l" rtl="0">
              <a:lnSpc>
                <a:spcPct val="150000"/>
              </a:lnSpc>
              <a:spcBef>
                <a:spcPts val="0"/>
              </a:spcBef>
              <a:spcAft>
                <a:spcPts val="0"/>
              </a:spcAft>
              <a:buClr>
                <a:schemeClr val="lt2"/>
              </a:buClr>
              <a:buSzPts val="1500"/>
              <a:buFont typeface="Roboto Mono"/>
              <a:buChar char="○"/>
            </a:pPr>
            <a:r>
              <a:rPr lang="es" sz="1500">
                <a:solidFill>
                  <a:schemeClr val="lt2"/>
                </a:solidFill>
                <a:latin typeface="Roboto Mono"/>
                <a:ea typeface="Roboto Mono"/>
                <a:cs typeface="Roboto Mono"/>
                <a:sym typeface="Roboto Mono"/>
              </a:rPr>
              <a:t>Object Lock</a:t>
            </a:r>
            <a:endParaRPr sz="1500">
              <a:solidFill>
                <a:schemeClr val="lt2"/>
              </a:solidFill>
              <a:latin typeface="Roboto Mono"/>
              <a:ea typeface="Roboto Mono"/>
              <a:cs typeface="Roboto Mono"/>
              <a:sym typeface="Roboto Mono"/>
            </a:endParaRPr>
          </a:p>
        </p:txBody>
      </p:sp>
      <p:sp xmlns:a="http://schemas.openxmlformats.org/drawingml/2006/main" xmlns:p="http://schemas.openxmlformats.org/presentationml/2006/main">
        <p:nvSpPr>
          <p:cNvPr id="40"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3.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8"/>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Basic Information: Permissions</a:t>
            </a:r>
            <a:endParaRPr>
              <a:latin typeface="Raleway ExtraBold"/>
              <a:ea typeface="Raleway ExtraBold"/>
              <a:cs typeface="Raleway ExtraBold"/>
              <a:sym typeface="Raleway ExtraBold"/>
            </a:endParaRPr>
          </a:p>
        </p:txBody>
      </p:sp>
      <p:sp>
        <p:nvSpPr>
          <p:cNvPr id="45" name="Google Shape;45;p8"/>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46" name="Google Shape;46;p8"/>
          <p:cNvSpPr txBox="1"/>
          <p:nvPr/>
        </p:nvSpPr>
        <p:spPr>
          <a:xfrm>
            <a:off x="344550" y="1041825"/>
            <a:ext cx="8170500" cy="31263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lt2"/>
              </a:buClr>
              <a:buSzPts val="1400"/>
              <a:buFont typeface="Roboto Mono"/>
              <a:buChar char="●"/>
            </a:pPr>
            <a:r>
              <a:rPr lang="es">
                <a:solidFill>
                  <a:schemeClr val="lt2"/>
                </a:solidFill>
                <a:latin typeface="Roboto Mono"/>
                <a:ea typeface="Roboto Mono"/>
                <a:cs typeface="Roboto Mono"/>
                <a:sym typeface="Roboto Mono"/>
              </a:rPr>
              <a:t>Permissions</a:t>
            </a:r>
            <a:endParaRPr>
              <a:solidFill>
                <a:schemeClr val="lt2"/>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lt2"/>
              </a:buClr>
              <a:buSzPts val="1400"/>
              <a:buChar char="○"/>
            </a:pPr>
            <a:r>
              <a:rPr lang="es">
                <a:solidFill>
                  <a:schemeClr val="lt2"/>
                </a:solidFill>
                <a:latin typeface="Roboto Mono"/>
                <a:ea typeface="Roboto Mono"/>
                <a:cs typeface="Roboto Mono"/>
                <a:sym typeface="Roboto Mono"/>
              </a:rPr>
              <a:t>It’s possible to define permissions via </a:t>
            </a:r>
            <a:r>
              <a:rPr lang="es" b="1">
                <a:solidFill>
                  <a:schemeClr val="dk1"/>
                </a:solidFill>
                <a:latin typeface="Roboto Mono"/>
                <a:ea typeface="Roboto Mono"/>
                <a:cs typeface="Roboto Mono"/>
                <a:sym typeface="Roboto Mono"/>
              </a:rPr>
              <a:t>IAM, Resource Policies &amp; ACLs</a:t>
            </a:r>
            <a:r>
              <a:rPr lang="es">
                <a:solidFill>
                  <a:schemeClr val="lt2"/>
                </a:solidFill>
                <a:latin typeface="Roboto Mono"/>
                <a:ea typeface="Roboto Mono"/>
                <a:cs typeface="Roboto Mono"/>
                <a:sym typeface="Roboto Mono"/>
              </a:rPr>
              <a:t> - Resource Policies &amp; ACLs can give access to external accounts.</a:t>
            </a:r>
            <a:endParaRPr>
              <a:solidFill>
                <a:schemeClr val="lt2"/>
              </a:solidFill>
              <a:latin typeface="Roboto Mono"/>
              <a:ea typeface="Roboto Mono"/>
              <a:cs typeface="Roboto Mono"/>
              <a:sym typeface="Roboto Mono"/>
            </a:endParaRPr>
          </a:p>
          <a:p>
            <a:pPr marL="1371600" lvl="2" indent="-317500" algn="l" rtl="0">
              <a:lnSpc>
                <a:spcPct val="115000"/>
              </a:lnSpc>
              <a:spcBef>
                <a:spcPts val="0"/>
              </a:spcBef>
              <a:spcAft>
                <a:spcPts val="0"/>
              </a:spcAft>
              <a:buClr>
                <a:schemeClr val="lt2"/>
              </a:buClr>
              <a:buSzPts val="1400"/>
              <a:buFont typeface="Roboto Mono"/>
              <a:buChar char="■"/>
            </a:pPr>
            <a:r>
              <a:rPr lang="es">
                <a:solidFill>
                  <a:schemeClr val="lt2"/>
                </a:solidFill>
                <a:latin typeface="Roboto Mono"/>
                <a:ea typeface="Roboto Mono"/>
                <a:cs typeface="Roboto Mono"/>
                <a:sym typeface="Roboto Mono"/>
              </a:rPr>
              <a:t>External accounts cannot overwrite resource policies even if allowed by a resource policy</a:t>
            </a:r>
            <a:endParaRPr>
              <a:solidFill>
                <a:schemeClr val="lt2"/>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lt2"/>
              </a:buClr>
              <a:buSzPts val="1400"/>
              <a:buChar char="○"/>
            </a:pPr>
            <a:r>
              <a:rPr lang="es" b="1">
                <a:solidFill>
                  <a:schemeClr val="dk1"/>
                </a:solidFill>
                <a:latin typeface="Roboto Mono"/>
                <a:ea typeface="Roboto Mono"/>
                <a:cs typeface="Roboto Mono"/>
                <a:sym typeface="Roboto Mono"/>
              </a:rPr>
              <a:t>Object Ownership</a:t>
            </a:r>
            <a:r>
              <a:rPr lang="es">
                <a:solidFill>
                  <a:schemeClr val="lt2"/>
                </a:solidFill>
                <a:latin typeface="Roboto Mono"/>
                <a:ea typeface="Roboto Mono"/>
                <a:cs typeface="Roboto Mono"/>
                <a:sym typeface="Roboto Mono"/>
              </a:rPr>
              <a:t>: There are 2 options about who owns a written object inside a bucket:</a:t>
            </a:r>
            <a:endParaRPr>
              <a:solidFill>
                <a:schemeClr val="lt2"/>
              </a:solidFill>
              <a:latin typeface="Roboto Mono"/>
              <a:ea typeface="Roboto Mono"/>
              <a:cs typeface="Roboto Mono"/>
              <a:sym typeface="Roboto Mono"/>
            </a:endParaRPr>
          </a:p>
          <a:p>
            <a:pPr marL="1828800" lvl="3" indent="-317500" algn="l" rtl="0">
              <a:lnSpc>
                <a:spcPct val="115000"/>
              </a:lnSpc>
              <a:spcBef>
                <a:spcPts val="0"/>
              </a:spcBef>
              <a:spcAft>
                <a:spcPts val="0"/>
              </a:spcAft>
              <a:buClr>
                <a:schemeClr val="lt2"/>
              </a:buClr>
              <a:buSzPts val="1400"/>
              <a:buChar char="●"/>
            </a:pPr>
            <a:r>
              <a:rPr lang="es">
                <a:solidFill>
                  <a:schemeClr val="lt2"/>
                </a:solidFill>
                <a:latin typeface="Roboto Mono"/>
                <a:ea typeface="Roboto Mono"/>
                <a:cs typeface="Roboto Mono"/>
                <a:sym typeface="Roboto Mono"/>
              </a:rPr>
              <a:t>Bucket owner: New objects are owned by the bucket owner. This is default and enforced if ACLs are disabled</a:t>
            </a:r>
            <a:endParaRPr>
              <a:solidFill>
                <a:schemeClr val="lt2"/>
              </a:solidFill>
              <a:latin typeface="Roboto Mono"/>
              <a:ea typeface="Roboto Mono"/>
              <a:cs typeface="Roboto Mono"/>
              <a:sym typeface="Roboto Mono"/>
            </a:endParaRPr>
          </a:p>
          <a:p>
            <a:pPr marL="1828800" lvl="3" indent="-317500" algn="l" rtl="0">
              <a:lnSpc>
                <a:spcPct val="115000"/>
              </a:lnSpc>
              <a:spcBef>
                <a:spcPts val="0"/>
              </a:spcBef>
              <a:spcAft>
                <a:spcPts val="0"/>
              </a:spcAft>
              <a:buClr>
                <a:schemeClr val="lt2"/>
              </a:buClr>
              <a:buSzPts val="1400"/>
              <a:buChar char="●"/>
            </a:pPr>
            <a:r>
              <a:rPr lang="es">
                <a:solidFill>
                  <a:schemeClr val="lt2"/>
                </a:solidFill>
                <a:latin typeface="Roboto Mono"/>
                <a:ea typeface="Roboto Mono"/>
                <a:cs typeface="Roboto Mono"/>
                <a:sym typeface="Roboto Mono"/>
              </a:rPr>
              <a:t>Object writer: The object writer remains the object owner.</a:t>
            </a:r>
            <a:endParaRPr>
              <a:solidFill>
                <a:schemeClr val="lt2"/>
              </a:solidFill>
              <a:latin typeface="Roboto Mono"/>
              <a:ea typeface="Roboto Mono"/>
              <a:cs typeface="Roboto Mono"/>
              <a:sym typeface="Roboto Mono"/>
            </a:endParaRPr>
          </a:p>
        </p:txBody>
      </p:sp>
      <p:sp>
        <p:nvSpPr>
          <p:cNvPr id="47" name="Google Shape;47;p8"/>
          <p:cNvSpPr txBox="1"/>
          <p:nvPr/>
        </p:nvSpPr>
        <p:spPr>
          <a:xfrm>
            <a:off x="838200" y="4835900"/>
            <a:ext cx="75963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https://cloud.hacktricks.xyz/pentesting-cloud/aws-pentesting/aws-services/aws-s3-athena-and-glacier-enum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48"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4.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9"/>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Basic Information: Open Bucket</a:t>
            </a:r>
            <a:endParaRPr>
              <a:latin typeface="Raleway ExtraBold"/>
              <a:ea typeface="Raleway ExtraBold"/>
              <a:cs typeface="Raleway ExtraBold"/>
              <a:sym typeface="Raleway ExtraBold"/>
            </a:endParaRPr>
          </a:p>
        </p:txBody>
      </p:sp>
      <p:sp>
        <p:nvSpPr>
          <p:cNvPr id="53" name="Google Shape;53;p9"/>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54" name="Google Shape;54;p9"/>
          <p:cNvSpPr txBox="1"/>
          <p:nvPr/>
        </p:nvSpPr>
        <p:spPr>
          <a:xfrm>
            <a:off x="192425" y="1017725"/>
            <a:ext cx="6087000" cy="10752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Probably the most (in)famous vulnerability of Cloud. Now very complicated to </a:t>
            </a:r>
            <a:r>
              <a:rPr lang="es" sz="1300">
                <a:solidFill>
                  <a:schemeClr val="lt2"/>
                </a:solidFill>
                <a:latin typeface="Roboto Mono"/>
                <a:ea typeface="Roboto Mono"/>
                <a:cs typeface="Roboto Mono"/>
                <a:sym typeface="Roboto Mono"/>
              </a:rPr>
              <a:t>misconfigure</a:t>
            </a:r>
            <a:r>
              <a:rPr lang="es" sz="1300">
                <a:solidFill>
                  <a:schemeClr val="lt2"/>
                </a:solidFill>
                <a:latin typeface="Roboto Mono"/>
                <a:ea typeface="Roboto Mono"/>
                <a:cs typeface="Roboto Mono"/>
                <a:sym typeface="Roboto Mono"/>
              </a:rPr>
              <a:t> accidentally.</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You need to disable the default blocks, and then </a:t>
            </a:r>
            <a:r>
              <a:rPr lang="es" sz="1300">
                <a:solidFill>
                  <a:schemeClr val="lt2"/>
                </a:solidFill>
                <a:latin typeface="Roboto Mono"/>
                <a:ea typeface="Roboto Mono"/>
                <a:cs typeface="Roboto Mono"/>
                <a:sym typeface="Roboto Mono"/>
              </a:rPr>
              <a:t>explicitly</a:t>
            </a:r>
            <a:r>
              <a:rPr lang="es" sz="1300">
                <a:solidFill>
                  <a:schemeClr val="lt2"/>
                </a:solidFill>
                <a:latin typeface="Roboto Mono"/>
                <a:ea typeface="Roboto Mono"/>
                <a:cs typeface="Roboto Mono"/>
                <a:sym typeface="Roboto Mono"/>
              </a:rPr>
              <a:t> grant access via Resource Policy or ACLs.</a:t>
            </a:r>
            <a:endParaRPr sz="1300">
              <a:solidFill>
                <a:schemeClr val="lt2"/>
              </a:solidFill>
              <a:latin typeface="Roboto Mono"/>
              <a:ea typeface="Roboto Mono"/>
              <a:cs typeface="Roboto Mono"/>
              <a:sym typeface="Roboto Mono"/>
            </a:endParaRPr>
          </a:p>
        </p:txBody>
      </p:sp>
      <p:pic>
        <p:nvPicPr>
          <p:cNvPr id="55" name="Google Shape;55;p9"/>
          <p:cNvPicPr preferRelativeResize="0"/>
          <p:nvPr/>
        </p:nvPicPr>
        <p:blipFill>
          <a:blip r:embed="rId3">
            <a:alphaModFix/>
          </a:blip>
          <a:stretch>
            <a:fillRect/>
          </a:stretch>
        </p:blipFill>
        <p:spPr>
          <a:xfrm>
            <a:off x="103600" y="2393325"/>
            <a:ext cx="4468407" cy="2442575"/>
          </a:xfrm>
          <a:prstGeom prst="rect">
            <a:avLst/>
          </a:prstGeom>
          <a:noFill/>
          <a:ln>
            <a:noFill/>
          </a:ln>
        </p:spPr>
      </p:pic>
      <p:pic>
        <p:nvPicPr>
          <p:cNvPr id="56" name="Google Shape;56;p9"/>
          <p:cNvPicPr preferRelativeResize="0"/>
          <p:nvPr/>
        </p:nvPicPr>
        <p:blipFill>
          <a:blip r:embed="rId4">
            <a:alphaModFix/>
          </a:blip>
          <a:stretch>
            <a:fillRect/>
          </a:stretch>
        </p:blipFill>
        <p:spPr>
          <a:xfrm>
            <a:off x="4613857" y="2944325"/>
            <a:ext cx="4026242" cy="1863124"/>
          </a:xfrm>
          <a:prstGeom prst="rect">
            <a:avLst/>
          </a:prstGeom>
          <a:noFill/>
          <a:ln>
            <a:noFill/>
          </a:ln>
        </p:spPr>
      </p:pic>
      <p:pic>
        <p:nvPicPr>
          <p:cNvPr id="57" name="Google Shape;57;p9"/>
          <p:cNvPicPr preferRelativeResize="0"/>
          <p:nvPr/>
        </p:nvPicPr>
        <p:blipFill>
          <a:blip r:embed="rId5">
            <a:alphaModFix/>
          </a:blip>
          <a:stretch>
            <a:fillRect/>
          </a:stretch>
        </p:blipFill>
        <p:spPr>
          <a:xfrm>
            <a:off x="6681125" y="28275"/>
            <a:ext cx="2151175" cy="3030925"/>
          </a:xfrm>
          <a:prstGeom prst="rect">
            <a:avLst/>
          </a:prstGeom>
          <a:noFill/>
          <a:ln>
            <a:noFill/>
          </a:ln>
        </p:spPr>
      </p:pic>
      <p:sp>
        <p:nvSpPr>
          <p:cNvPr id="58" name="Google Shape;58;p9"/>
          <p:cNvSpPr txBox="1"/>
          <p:nvPr/>
        </p:nvSpPr>
        <p:spPr>
          <a:xfrm>
            <a:off x="838200" y="4835900"/>
            <a:ext cx="75963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https://cloud.hacktricks.xyz/pentesting-cloud/aws-pentesting/aws-services/aws-s3-athena-and-glacier-enum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59"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5.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0"/>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Basic Information: Encryption at Rest - Server Side</a:t>
            </a:r>
            <a:endParaRPr>
              <a:latin typeface="Raleway ExtraBold"/>
              <a:ea typeface="Raleway ExtraBold"/>
              <a:cs typeface="Raleway ExtraBold"/>
              <a:sym typeface="Raleway ExtraBold"/>
            </a:endParaRPr>
          </a:p>
        </p:txBody>
      </p:sp>
      <p:sp>
        <p:nvSpPr>
          <p:cNvPr id="64" name="Google Shape;64;p10"/>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65" name="Google Shape;65;p10"/>
          <p:cNvSpPr txBox="1"/>
          <p:nvPr/>
        </p:nvSpPr>
        <p:spPr>
          <a:xfrm>
            <a:off x="344550" y="1041825"/>
            <a:ext cx="8170500" cy="14775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lt2"/>
              </a:buClr>
              <a:buSzPts val="1500"/>
              <a:buFont typeface="Roboto Mono"/>
              <a:buChar char="●"/>
            </a:pPr>
            <a:r>
              <a:rPr lang="es" sz="1500">
                <a:solidFill>
                  <a:schemeClr val="lt2"/>
                </a:solidFill>
                <a:latin typeface="Roboto Mono"/>
                <a:ea typeface="Roboto Mono"/>
                <a:cs typeface="Roboto Mono"/>
                <a:sym typeface="Roboto Mono"/>
              </a:rPr>
              <a:t>Three types of server side encryption are supported:</a:t>
            </a:r>
            <a:endParaRPr sz="1500">
              <a:solidFill>
                <a:schemeClr val="lt2"/>
              </a:solidFill>
              <a:latin typeface="Roboto Mono"/>
              <a:ea typeface="Roboto Mono"/>
              <a:cs typeface="Roboto Mono"/>
              <a:sym typeface="Roboto Mono"/>
            </a:endParaRPr>
          </a:p>
          <a:p>
            <a:pPr marL="914400" lvl="1" indent="-323850" algn="l" rtl="0">
              <a:lnSpc>
                <a:spcPct val="115000"/>
              </a:lnSpc>
              <a:spcBef>
                <a:spcPts val="0"/>
              </a:spcBef>
              <a:spcAft>
                <a:spcPts val="0"/>
              </a:spcAft>
              <a:buClr>
                <a:schemeClr val="lt2"/>
              </a:buClr>
              <a:buSzPts val="1500"/>
              <a:buChar char="○"/>
            </a:pPr>
            <a:r>
              <a:rPr lang="es" sz="1500">
                <a:solidFill>
                  <a:schemeClr val="dk1"/>
                </a:solidFill>
                <a:latin typeface="Roboto Mono"/>
                <a:ea typeface="Roboto Mono"/>
                <a:cs typeface="Roboto Mono"/>
                <a:sym typeface="Roboto Mono"/>
              </a:rPr>
              <a:t>SSE-S3</a:t>
            </a:r>
            <a:r>
              <a:rPr lang="es" sz="1500">
                <a:solidFill>
                  <a:schemeClr val="lt2"/>
                </a:solidFill>
                <a:latin typeface="Roboto Mono"/>
                <a:ea typeface="Roboto Mono"/>
                <a:cs typeface="Roboto Mono"/>
                <a:sym typeface="Roboto Mono"/>
              </a:rPr>
              <a:t>: Uses AWS managed keys from KMS</a:t>
            </a:r>
            <a:endParaRPr sz="1500">
              <a:solidFill>
                <a:schemeClr val="lt2"/>
              </a:solidFill>
              <a:latin typeface="Roboto Mono"/>
              <a:ea typeface="Roboto Mono"/>
              <a:cs typeface="Roboto Mono"/>
              <a:sym typeface="Roboto Mono"/>
            </a:endParaRPr>
          </a:p>
          <a:p>
            <a:pPr marL="914400" lvl="1" indent="-323850" algn="l" rtl="0">
              <a:lnSpc>
                <a:spcPct val="115000"/>
              </a:lnSpc>
              <a:spcBef>
                <a:spcPts val="0"/>
              </a:spcBef>
              <a:spcAft>
                <a:spcPts val="0"/>
              </a:spcAft>
              <a:buClr>
                <a:schemeClr val="lt2"/>
              </a:buClr>
              <a:buSzPts val="1500"/>
              <a:buChar char="○"/>
            </a:pPr>
            <a:r>
              <a:rPr lang="es" sz="1500">
                <a:solidFill>
                  <a:schemeClr val="dk1"/>
                </a:solidFill>
                <a:latin typeface="Roboto Mono"/>
                <a:ea typeface="Roboto Mono"/>
                <a:cs typeface="Roboto Mono"/>
                <a:sym typeface="Roboto Mono"/>
              </a:rPr>
              <a:t>SSE-KMS</a:t>
            </a:r>
            <a:r>
              <a:rPr lang="es" sz="1500">
                <a:solidFill>
                  <a:schemeClr val="lt2"/>
                </a:solidFill>
                <a:latin typeface="Roboto Mono"/>
                <a:ea typeface="Roboto Mono"/>
                <a:cs typeface="Roboto Mono"/>
                <a:sym typeface="Roboto Mono"/>
              </a:rPr>
              <a:t>: Uses a Customer Managed Key from KMS</a:t>
            </a:r>
            <a:endParaRPr sz="1500">
              <a:solidFill>
                <a:schemeClr val="lt2"/>
              </a:solidFill>
              <a:latin typeface="Roboto Mono"/>
              <a:ea typeface="Roboto Mono"/>
              <a:cs typeface="Roboto Mono"/>
              <a:sym typeface="Roboto Mono"/>
            </a:endParaRPr>
          </a:p>
          <a:p>
            <a:pPr marL="914400" lvl="1" indent="-323850" algn="l" rtl="0">
              <a:lnSpc>
                <a:spcPct val="115000"/>
              </a:lnSpc>
              <a:spcBef>
                <a:spcPts val="0"/>
              </a:spcBef>
              <a:spcAft>
                <a:spcPts val="0"/>
              </a:spcAft>
              <a:buClr>
                <a:schemeClr val="lt2"/>
              </a:buClr>
              <a:buSzPts val="1500"/>
              <a:buChar char="○"/>
            </a:pPr>
            <a:r>
              <a:rPr lang="es" sz="1500">
                <a:solidFill>
                  <a:schemeClr val="dk1"/>
                </a:solidFill>
                <a:latin typeface="Roboto Mono"/>
                <a:ea typeface="Roboto Mono"/>
                <a:cs typeface="Roboto Mono"/>
                <a:sym typeface="Roboto Mono"/>
              </a:rPr>
              <a:t>SSE-C</a:t>
            </a:r>
            <a:r>
              <a:rPr lang="es" sz="1500">
                <a:solidFill>
                  <a:schemeClr val="lt2"/>
                </a:solidFill>
                <a:latin typeface="Roboto Mono"/>
                <a:ea typeface="Roboto Mono"/>
                <a:cs typeface="Roboto Mono"/>
                <a:sym typeface="Roboto Mono"/>
              </a:rPr>
              <a:t>: Provide your own master key with the data.</a:t>
            </a:r>
            <a:endParaRPr sz="1500">
              <a:solidFill>
                <a:schemeClr val="lt2"/>
              </a:solidFill>
              <a:latin typeface="Roboto Mono"/>
              <a:ea typeface="Roboto Mono"/>
              <a:cs typeface="Roboto Mono"/>
              <a:sym typeface="Roboto Mono"/>
            </a:endParaRPr>
          </a:p>
          <a:p>
            <a:pPr marL="457200" lvl="0" indent="0" algn="l" rtl="0">
              <a:lnSpc>
                <a:spcPct val="115000"/>
              </a:lnSpc>
              <a:spcBef>
                <a:spcPts val="0"/>
              </a:spcBef>
              <a:spcAft>
                <a:spcPts val="0"/>
              </a:spcAft>
              <a:buNone/>
            </a:pPr>
            <a:r>
              <a:t/>
            </a:r>
            <a:endParaRPr sz="1500">
              <a:solidFill>
                <a:schemeClr val="lt2"/>
              </a:solidFill>
              <a:latin typeface="Roboto Mono"/>
              <a:ea typeface="Roboto Mono"/>
              <a:cs typeface="Roboto Mono"/>
              <a:sym typeface="Roboto Mono"/>
            </a:endParaRPr>
          </a:p>
        </p:txBody>
      </p:sp>
      <p:pic>
        <p:nvPicPr>
          <p:cNvPr id="66" name="Google Shape;66;p10"/>
          <p:cNvPicPr preferRelativeResize="0"/>
          <p:nvPr/>
        </p:nvPicPr>
        <p:blipFill>
          <a:blip r:embed="rId3">
            <a:alphaModFix/>
          </a:blip>
          <a:stretch>
            <a:fillRect/>
          </a:stretch>
        </p:blipFill>
        <p:spPr>
          <a:xfrm>
            <a:off x="1991175" y="2189400"/>
            <a:ext cx="4514850" cy="2705100"/>
          </a:xfrm>
          <a:prstGeom prst="rect">
            <a:avLst/>
          </a:prstGeom>
          <a:noFill/>
          <a:ln>
            <a:noFill/>
          </a:ln>
        </p:spPr>
      </p:pic>
      <p:sp>
        <p:nvSpPr>
          <p:cNvPr id="67" name="Google Shape;67;p10"/>
          <p:cNvSpPr txBox="1"/>
          <p:nvPr/>
        </p:nvSpPr>
        <p:spPr>
          <a:xfrm>
            <a:off x="838200" y="4835900"/>
            <a:ext cx="75963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https://cloud.hacktricks.xyz/pentesting-cloud/aws-pentesting/aws-services/aws-s3-athena-and-glacier-enum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68"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6.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1"/>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Basic Information: Encryption at Rest - Client Side</a:t>
            </a:r>
            <a:endParaRPr>
              <a:latin typeface="Raleway ExtraBold"/>
              <a:ea typeface="Raleway ExtraBold"/>
              <a:cs typeface="Raleway ExtraBold"/>
              <a:sym typeface="Raleway ExtraBold"/>
            </a:endParaRPr>
          </a:p>
        </p:txBody>
      </p:sp>
      <p:sp>
        <p:nvSpPr>
          <p:cNvPr id="73" name="Google Shape;73;p11"/>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74" name="Google Shape;74;p11"/>
          <p:cNvSpPr txBox="1"/>
          <p:nvPr/>
        </p:nvSpPr>
        <p:spPr>
          <a:xfrm>
            <a:off x="344550" y="1041825"/>
            <a:ext cx="8170500" cy="19956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Two</a:t>
            </a:r>
            <a:r>
              <a:rPr lang="es" sz="1300">
                <a:solidFill>
                  <a:schemeClr val="lt2"/>
                </a:solidFill>
                <a:latin typeface="Roboto Mono"/>
                <a:ea typeface="Roboto Mono"/>
                <a:cs typeface="Roboto Mono"/>
                <a:sym typeface="Roboto Mono"/>
              </a:rPr>
              <a:t> types of server side encryption are supported. This encryption occurs in the clients machine and the encrypted data is uploaded to AWS:</a:t>
            </a:r>
            <a:endParaRPr sz="1300">
              <a:solidFill>
                <a:schemeClr val="lt2"/>
              </a:solidFill>
              <a:latin typeface="Roboto Mono"/>
              <a:ea typeface="Roboto Mono"/>
              <a:cs typeface="Roboto Mono"/>
              <a:sym typeface="Roboto Mono"/>
            </a:endParaRPr>
          </a:p>
          <a:p>
            <a:pPr marL="914400" lvl="1" indent="-311150" algn="l" rtl="0">
              <a:lnSpc>
                <a:spcPct val="115000"/>
              </a:lnSpc>
              <a:spcBef>
                <a:spcPts val="0"/>
              </a:spcBef>
              <a:spcAft>
                <a:spcPts val="0"/>
              </a:spcAft>
              <a:buClr>
                <a:schemeClr val="lt2"/>
              </a:buClr>
              <a:buSzPts val="1300"/>
              <a:buChar char="○"/>
            </a:pPr>
            <a:r>
              <a:rPr lang="es" sz="1300">
                <a:solidFill>
                  <a:schemeClr val="dk1"/>
                </a:solidFill>
                <a:latin typeface="Roboto Mono"/>
                <a:ea typeface="Roboto Mono"/>
                <a:cs typeface="Roboto Mono"/>
                <a:sym typeface="Roboto Mono"/>
              </a:rPr>
              <a:t>C</a:t>
            </a:r>
            <a:r>
              <a:rPr lang="es" sz="1300">
                <a:solidFill>
                  <a:schemeClr val="dk1"/>
                </a:solidFill>
                <a:latin typeface="Roboto Mono"/>
                <a:ea typeface="Roboto Mono"/>
                <a:cs typeface="Roboto Mono"/>
                <a:sym typeface="Roboto Mono"/>
              </a:rPr>
              <a:t>SE-KMS</a:t>
            </a:r>
            <a:r>
              <a:rPr lang="es" sz="1300">
                <a:solidFill>
                  <a:schemeClr val="lt2"/>
                </a:solidFill>
                <a:latin typeface="Roboto Mono"/>
                <a:ea typeface="Roboto Mono"/>
                <a:cs typeface="Roboto Mono"/>
                <a:sym typeface="Roboto Mono"/>
              </a:rPr>
              <a:t>: Generate DEKs (Data Encryption Keys), then the data is encrypted and uploaded.</a:t>
            </a:r>
            <a:endParaRPr sz="1300">
              <a:solidFill>
                <a:schemeClr val="lt2"/>
              </a:solidFill>
              <a:latin typeface="Roboto Mono"/>
              <a:ea typeface="Roboto Mono"/>
              <a:cs typeface="Roboto Mono"/>
              <a:sym typeface="Roboto Mono"/>
            </a:endParaRPr>
          </a:p>
          <a:p>
            <a:pPr marL="1371600" lvl="2"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Save encrypted DEK in metadata</a:t>
            </a:r>
            <a:endParaRPr sz="1300">
              <a:solidFill>
                <a:schemeClr val="lt2"/>
              </a:solidFill>
              <a:latin typeface="Roboto Mono"/>
              <a:ea typeface="Roboto Mono"/>
              <a:cs typeface="Roboto Mono"/>
              <a:sym typeface="Roboto Mono"/>
            </a:endParaRPr>
          </a:p>
          <a:p>
            <a:pPr marL="914400" lvl="1" indent="-311150" algn="l" rtl="0">
              <a:lnSpc>
                <a:spcPct val="115000"/>
              </a:lnSpc>
              <a:spcBef>
                <a:spcPts val="0"/>
              </a:spcBef>
              <a:spcAft>
                <a:spcPts val="0"/>
              </a:spcAft>
              <a:buClr>
                <a:schemeClr val="lt2"/>
              </a:buClr>
              <a:buSzPts val="1300"/>
              <a:buChar char="○"/>
            </a:pPr>
            <a:r>
              <a:rPr lang="es" sz="1300">
                <a:solidFill>
                  <a:schemeClr val="dk1"/>
                </a:solidFill>
                <a:latin typeface="Roboto Mono"/>
                <a:ea typeface="Roboto Mono"/>
                <a:cs typeface="Roboto Mono"/>
                <a:sym typeface="Roboto Mono"/>
              </a:rPr>
              <a:t>C</a:t>
            </a:r>
            <a:r>
              <a:rPr lang="es" sz="1300">
                <a:solidFill>
                  <a:schemeClr val="dk1"/>
                </a:solidFill>
                <a:latin typeface="Roboto Mono"/>
                <a:ea typeface="Roboto Mono"/>
                <a:cs typeface="Roboto Mono"/>
                <a:sym typeface="Roboto Mono"/>
              </a:rPr>
              <a:t>SE-C</a:t>
            </a:r>
            <a:r>
              <a:rPr lang="es" sz="1300">
                <a:solidFill>
                  <a:schemeClr val="lt2"/>
                </a:solidFill>
                <a:latin typeface="Roboto Mono"/>
                <a:ea typeface="Roboto Mono"/>
                <a:cs typeface="Roboto Mono"/>
                <a:sym typeface="Roboto Mono"/>
              </a:rPr>
              <a:t>: U</a:t>
            </a:r>
            <a:r>
              <a:rPr lang="es" sz="1300">
                <a:solidFill>
                  <a:schemeClr val="lt2"/>
                </a:solidFill>
                <a:latin typeface="Roboto Mono"/>
                <a:ea typeface="Roboto Mono"/>
                <a:cs typeface="Roboto Mono"/>
                <a:sym typeface="Roboto Mono"/>
              </a:rPr>
              <a:t>tilize your own provided keys and use an AWS-SDK client to encrypt your data before sending it to S3 for storage.</a:t>
            </a:r>
            <a:endParaRPr sz="1300">
              <a:solidFill>
                <a:schemeClr val="lt2"/>
              </a:solidFill>
              <a:latin typeface="Roboto Mono"/>
              <a:ea typeface="Roboto Mono"/>
              <a:cs typeface="Roboto Mono"/>
              <a:sym typeface="Roboto Mono"/>
            </a:endParaRPr>
          </a:p>
          <a:p>
            <a:pPr marL="457200" lvl="0" indent="0" algn="l" rtl="0">
              <a:lnSpc>
                <a:spcPct val="115000"/>
              </a:lnSpc>
              <a:spcBef>
                <a:spcPts val="0"/>
              </a:spcBef>
              <a:spcAft>
                <a:spcPts val="0"/>
              </a:spcAft>
              <a:buNone/>
            </a:pPr>
            <a:r>
              <a:t/>
            </a:r>
            <a:endParaRPr sz="1300">
              <a:solidFill>
                <a:schemeClr val="lt2"/>
              </a:solidFill>
              <a:latin typeface="Roboto Mono"/>
              <a:ea typeface="Roboto Mono"/>
              <a:cs typeface="Roboto Mono"/>
              <a:sym typeface="Roboto Mono"/>
            </a:endParaRPr>
          </a:p>
        </p:txBody>
      </p:sp>
      <p:sp>
        <p:nvSpPr>
          <p:cNvPr id="75" name="Google Shape;75;p11"/>
          <p:cNvSpPr txBox="1"/>
          <p:nvPr/>
        </p:nvSpPr>
        <p:spPr>
          <a:xfrm>
            <a:off x="838200" y="4835900"/>
            <a:ext cx="75963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https://cloud.hacktricks.xyz/pentesting-cloud/aws-pentesting/aws-services/aws-s3-athena-and-glacier-enum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76"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7.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2"/>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Basic Information: Encryption in Transit</a:t>
            </a:r>
            <a:endParaRPr>
              <a:latin typeface="Raleway ExtraBold"/>
              <a:ea typeface="Raleway ExtraBold"/>
              <a:cs typeface="Raleway ExtraBold"/>
              <a:sym typeface="Raleway ExtraBold"/>
            </a:endParaRPr>
          </a:p>
        </p:txBody>
      </p:sp>
      <p:sp>
        <p:nvSpPr>
          <p:cNvPr id="81" name="Google Shape;81;p12"/>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82" name="Google Shape;82;p12"/>
          <p:cNvSpPr txBox="1"/>
          <p:nvPr/>
        </p:nvSpPr>
        <p:spPr>
          <a:xfrm>
            <a:off x="311700" y="865600"/>
            <a:ext cx="8170500" cy="8451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The goal is to ensure the use of </a:t>
            </a:r>
            <a:r>
              <a:rPr lang="es" sz="1300" b="1">
                <a:solidFill>
                  <a:schemeClr val="dk1"/>
                </a:solidFill>
                <a:latin typeface="Roboto Mono"/>
                <a:ea typeface="Roboto Mono"/>
                <a:cs typeface="Roboto Mono"/>
                <a:sym typeface="Roboto Mono"/>
              </a:rPr>
              <a:t>httpS</a:t>
            </a:r>
            <a:r>
              <a:rPr lang="es" sz="1300">
                <a:solidFill>
                  <a:schemeClr val="lt2"/>
                </a:solidFill>
                <a:latin typeface="Roboto Mono"/>
                <a:ea typeface="Roboto Mono"/>
                <a:cs typeface="Roboto Mono"/>
                <a:sym typeface="Roboto Mono"/>
              </a:rPr>
              <a:t>.</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The recommended way is to add a policy that ensures that every action performed in the bucket will be made using httpS. For example:</a:t>
            </a:r>
            <a:endParaRPr/>
          </a:p>
        </p:txBody>
      </p:sp>
      <p:sp>
        <p:nvSpPr>
          <p:cNvPr id="83" name="Google Shape;83;p12"/>
          <p:cNvSpPr txBox="1"/>
          <p:nvPr/>
        </p:nvSpPr>
        <p:spPr>
          <a:xfrm>
            <a:off x="838200" y="4835900"/>
            <a:ext cx="75963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https://cloud.hacktricks.xyz/pentesting-cloud/aws-pentesting/aws-services/aws-s3-athena-and-glacier-enum</a:t>
            </a:r>
            <a:endParaRPr sz="900">
              <a:solidFill>
                <a:schemeClr val="dk1"/>
              </a:solidFill>
              <a:latin typeface="Roboto Mono"/>
              <a:ea typeface="Roboto Mono"/>
              <a:cs typeface="Roboto Mono"/>
              <a:sym typeface="Roboto Mono"/>
            </a:endParaRPr>
          </a:p>
        </p:txBody>
      </p:sp>
      <p:sp>
        <p:nvSpPr>
          <p:cNvPr id="84" name="Google Shape;84;p12"/>
          <p:cNvSpPr txBox="1"/>
          <p:nvPr/>
        </p:nvSpPr>
        <p:spPr>
          <a:xfrm>
            <a:off x="1991950" y="1558300"/>
            <a:ext cx="49584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dk1"/>
                </a:solidFill>
                <a:latin typeface="Courier New"/>
                <a:ea typeface="Courier New"/>
                <a:cs typeface="Courier New"/>
                <a:sym typeface="Courier New"/>
              </a:rPr>
              <a:t>{</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"Id": "ExamplePolicy",</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"Version": "2012-10-17",</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"Statement":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"Sid": "AllowSSLRequestsOnly",</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"Action": "s3:*",</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"Effect": "Deny",</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"Resource":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"arn:aws:s3:::DOC-EXAMPLE-BUCKET",</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"arn:aws:s3:::DOC-EXAMPLE-BUCKET/*"</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"Condition":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"Bool":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t>
            </a:r>
            <a:r>
              <a:rPr lang="es" sz="1000" b="1">
                <a:solidFill>
                  <a:schemeClr val="dk1"/>
                </a:solidFill>
                <a:latin typeface="Courier New"/>
                <a:ea typeface="Courier New"/>
                <a:cs typeface="Courier New"/>
                <a:sym typeface="Courier New"/>
              </a:rPr>
              <a:t>"aws:SecureTransport": "false"</a:t>
            </a:r>
            <a:endParaRPr sz="1000" b="1">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"Principal":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a:t>
            </a:r>
            <a:endParaRPr sz="1000">
              <a:latin typeface="Roboto Mono"/>
              <a:ea typeface="Roboto Mono"/>
              <a:cs typeface="Roboto Mono"/>
              <a:sym typeface="Roboto Mono"/>
            </a:endParaRPr>
          </a:p>
        </p:txBody>
      </p:sp>
      <p:sp xmlns:a="http://schemas.openxmlformats.org/drawingml/2006/main" xmlns:p="http://schemas.openxmlformats.org/presentationml/2006/main">
        <p:nvSpPr>
          <p:cNvPr id="85"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8.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Basic Information: Bucket Versioning &amp; MFA delete</a:t>
            </a:r>
            <a:endParaRPr>
              <a:latin typeface="Raleway ExtraBold"/>
              <a:ea typeface="Raleway ExtraBold"/>
              <a:cs typeface="Raleway ExtraBold"/>
              <a:sym typeface="Raleway ExtraBold"/>
            </a:endParaRPr>
          </a:p>
        </p:txBody>
      </p:sp>
      <p:sp>
        <p:nvSpPr>
          <p:cNvPr id="90" name="Google Shape;90;p13"/>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91" name="Google Shape;91;p13"/>
          <p:cNvSpPr txBox="1"/>
          <p:nvPr/>
        </p:nvSpPr>
        <p:spPr>
          <a:xfrm>
            <a:off x="344550" y="1041825"/>
            <a:ext cx="8487900" cy="26859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Allows to store </a:t>
            </a:r>
            <a:r>
              <a:rPr lang="es" sz="1300" b="1">
                <a:solidFill>
                  <a:schemeClr val="dk1"/>
                </a:solidFill>
                <a:latin typeface="Roboto Mono"/>
                <a:ea typeface="Roboto Mono"/>
                <a:cs typeface="Roboto Mono"/>
                <a:sym typeface="Roboto Mono"/>
              </a:rPr>
              <a:t>multiple versions</a:t>
            </a:r>
            <a:r>
              <a:rPr lang="es" sz="1300">
                <a:solidFill>
                  <a:schemeClr val="lt2"/>
                </a:solidFill>
                <a:latin typeface="Roboto Mono"/>
                <a:ea typeface="Roboto Mono"/>
                <a:cs typeface="Roboto Mono"/>
                <a:sym typeface="Roboto Mono"/>
              </a:rPr>
              <a:t> of an object within the same S3 bucket.</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When you upload a new version of an object, S3 automatically archives the previous version, and all versions of an object are stored in the same bucket.</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Each version of an object is identified by a unique version ID and retains its own metadata, such as its access control settings and encryption information.</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lt2"/>
              </a:buClr>
              <a:buSzPts val="1300"/>
              <a:buFont typeface="Roboto Mono"/>
              <a:buChar char="●"/>
            </a:pPr>
            <a:r>
              <a:rPr lang="es" sz="1300" b="1">
                <a:solidFill>
                  <a:schemeClr val="dk1"/>
                </a:solidFill>
                <a:latin typeface="Roboto Mono"/>
                <a:ea typeface="Roboto Mono"/>
                <a:cs typeface="Roboto Mono"/>
                <a:sym typeface="Roboto Mono"/>
              </a:rPr>
              <a:t>MFA can be enabled</a:t>
            </a:r>
            <a:r>
              <a:rPr lang="es" sz="1300">
                <a:solidFill>
                  <a:schemeClr val="lt2"/>
                </a:solidFill>
                <a:latin typeface="Roboto Mono"/>
                <a:ea typeface="Roboto Mono"/>
                <a:cs typeface="Roboto Mono"/>
                <a:sym typeface="Roboto Mono"/>
              </a:rPr>
              <a:t> to protect Bucket Versioning from being disabled</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You will see an alert regarding this in all automated tools</a:t>
            </a:r>
            <a:endParaRPr sz="1300">
              <a:solidFill>
                <a:schemeClr val="lt2"/>
              </a:solidFill>
              <a:latin typeface="Roboto Mono"/>
              <a:ea typeface="Roboto Mono"/>
              <a:cs typeface="Roboto Mono"/>
              <a:sym typeface="Roboto Mono"/>
            </a:endParaRPr>
          </a:p>
          <a:p>
            <a:pPr marL="457200" lvl="0" indent="0" algn="l" rtl="0">
              <a:lnSpc>
                <a:spcPct val="115000"/>
              </a:lnSpc>
              <a:spcBef>
                <a:spcPts val="0"/>
              </a:spcBef>
              <a:spcAft>
                <a:spcPts val="0"/>
              </a:spcAft>
              <a:buNone/>
            </a:pPr>
            <a:r>
              <a:t/>
            </a:r>
            <a:endParaRPr sz="13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3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300">
              <a:solidFill>
                <a:schemeClr val="lt2"/>
              </a:solidFill>
              <a:latin typeface="Roboto Mono"/>
              <a:ea typeface="Roboto Mono"/>
              <a:cs typeface="Roboto Mono"/>
              <a:sym typeface="Roboto Mono"/>
            </a:endParaRPr>
          </a:p>
          <a:p>
            <a:pPr marL="457200" lvl="0" indent="0" algn="l" rtl="0">
              <a:lnSpc>
                <a:spcPct val="115000"/>
              </a:lnSpc>
              <a:spcBef>
                <a:spcPts val="0"/>
              </a:spcBef>
              <a:spcAft>
                <a:spcPts val="0"/>
              </a:spcAft>
              <a:buNone/>
            </a:pPr>
            <a:r>
              <a:t/>
            </a:r>
            <a:endParaRPr sz="1300">
              <a:solidFill>
                <a:schemeClr val="lt2"/>
              </a:solidFill>
              <a:latin typeface="Roboto Mono"/>
              <a:ea typeface="Roboto Mono"/>
              <a:cs typeface="Roboto Mono"/>
              <a:sym typeface="Roboto Mono"/>
            </a:endParaRPr>
          </a:p>
        </p:txBody>
      </p:sp>
      <p:pic>
        <p:nvPicPr>
          <p:cNvPr id="92" name="Google Shape;92;p13"/>
          <p:cNvPicPr preferRelativeResize="0"/>
          <p:nvPr/>
        </p:nvPicPr>
        <p:blipFill>
          <a:blip r:embed="rId3">
            <a:alphaModFix/>
          </a:blip>
          <a:stretch>
            <a:fillRect/>
          </a:stretch>
        </p:blipFill>
        <p:spPr>
          <a:xfrm>
            <a:off x="751800" y="2972088"/>
            <a:ext cx="7429500" cy="1800225"/>
          </a:xfrm>
          <a:prstGeom prst="rect">
            <a:avLst/>
          </a:prstGeom>
          <a:noFill/>
          <a:ln>
            <a:noFill/>
          </a:ln>
        </p:spPr>
      </p:pic>
      <p:sp>
        <p:nvSpPr>
          <p:cNvPr id="93" name="Google Shape;93;p13"/>
          <p:cNvSpPr txBox="1"/>
          <p:nvPr/>
        </p:nvSpPr>
        <p:spPr>
          <a:xfrm>
            <a:off x="838200" y="4835900"/>
            <a:ext cx="75963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https://cloud.hacktricks.xyz/pentesting-cloud/aws-pentesting/aws-services/aws-s3-athena-and-glacier-enum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94"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9.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Basic Information: Object Locks</a:t>
            </a:r>
            <a:endParaRPr>
              <a:latin typeface="Raleway ExtraBold"/>
              <a:ea typeface="Raleway ExtraBold"/>
              <a:cs typeface="Raleway ExtraBold"/>
              <a:sym typeface="Raleway ExtraBold"/>
            </a:endParaRPr>
          </a:p>
        </p:txBody>
      </p:sp>
      <p:sp>
        <p:nvSpPr>
          <p:cNvPr id="99" name="Google Shape;99;p14"/>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00" name="Google Shape;100;p14"/>
          <p:cNvSpPr txBox="1"/>
          <p:nvPr/>
        </p:nvSpPr>
        <p:spPr>
          <a:xfrm>
            <a:off x="411100" y="937250"/>
            <a:ext cx="8170500" cy="34695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Object Lock is a feature of Amazon S3 that provides </a:t>
            </a:r>
            <a:r>
              <a:rPr lang="es" sz="1100" b="1">
                <a:solidFill>
                  <a:schemeClr val="dk1"/>
                </a:solidFill>
                <a:latin typeface="Roboto Mono"/>
                <a:ea typeface="Roboto Mono"/>
                <a:cs typeface="Roboto Mono"/>
                <a:sym typeface="Roboto Mono"/>
              </a:rPr>
              <a:t>immutability protection</a:t>
            </a:r>
            <a:r>
              <a:rPr lang="es" sz="1100">
                <a:solidFill>
                  <a:schemeClr val="lt2"/>
                </a:solidFill>
                <a:latin typeface="Roboto Mono"/>
                <a:ea typeface="Roboto Mono"/>
                <a:cs typeface="Roboto Mono"/>
                <a:sym typeface="Roboto Mono"/>
              </a:rPr>
              <a:t> for objects stored in an S3 bucket.</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Objects with Object Lock are protected against deletion and modification, even if an attacker gains access to the AWS root account or the S3 bucket owner's account.</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Object Lock provides two modes of protection: "Governance Mode" and "Compliance Mode."</a:t>
            </a:r>
            <a:endParaRPr sz="1100">
              <a:solidFill>
                <a:schemeClr val="lt2"/>
              </a:solidFill>
              <a:latin typeface="Roboto Mono"/>
              <a:ea typeface="Roboto Mono"/>
              <a:cs typeface="Roboto Mono"/>
              <a:sym typeface="Roboto Mono"/>
            </a:endParaRPr>
          </a:p>
          <a:p>
            <a:pPr marL="914400" lvl="1" indent="-298450" algn="l" rtl="0">
              <a:lnSpc>
                <a:spcPct val="115000"/>
              </a:lnSpc>
              <a:spcBef>
                <a:spcPts val="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In "Governance Mode," objects are protected against accidental deletion or overwriting for a specified retention period, after which the objects can be deleted.</a:t>
            </a:r>
            <a:endParaRPr sz="1100">
              <a:solidFill>
                <a:schemeClr val="lt2"/>
              </a:solidFill>
              <a:latin typeface="Roboto Mono"/>
              <a:ea typeface="Roboto Mono"/>
              <a:cs typeface="Roboto Mono"/>
              <a:sym typeface="Roboto Mono"/>
            </a:endParaRPr>
          </a:p>
          <a:p>
            <a:pPr marL="914400" lvl="1" indent="-298450" algn="l" rtl="0">
              <a:lnSpc>
                <a:spcPct val="115000"/>
              </a:lnSpc>
              <a:spcBef>
                <a:spcPts val="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In "Compliance Mode," objects are protected against deletion and overwriting for an indefinite period, making it ideal for long-term data archiving and retention requirements.</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Object Lock can be applied at the time of object creation or later, and the retention period and protection mode can be changed.</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To access an object with Object Lock, you must first unlock the object.</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100">
              <a:solidFill>
                <a:schemeClr val="lt2"/>
              </a:solidFill>
              <a:latin typeface="Roboto Mono"/>
              <a:ea typeface="Roboto Mono"/>
              <a:cs typeface="Roboto Mono"/>
              <a:sym typeface="Roboto Mono"/>
            </a:endParaRPr>
          </a:p>
          <a:p>
            <a:pPr marL="457200" lvl="0" indent="0" algn="l" rtl="0">
              <a:lnSpc>
                <a:spcPct val="115000"/>
              </a:lnSpc>
              <a:spcBef>
                <a:spcPts val="0"/>
              </a:spcBef>
              <a:spcAft>
                <a:spcPts val="0"/>
              </a:spcAft>
              <a:buNone/>
            </a:pPr>
            <a:r>
              <a:t/>
            </a:r>
            <a:endParaRPr sz="1100">
              <a:solidFill>
                <a:schemeClr val="lt2"/>
              </a:solidFill>
              <a:latin typeface="Roboto Mono"/>
              <a:ea typeface="Roboto Mono"/>
              <a:cs typeface="Roboto Mono"/>
              <a:sym typeface="Roboto Mono"/>
            </a:endParaRPr>
          </a:p>
        </p:txBody>
      </p:sp>
      <p:pic>
        <p:nvPicPr>
          <p:cNvPr id="101" name="Google Shape;101;p14"/>
          <p:cNvPicPr preferRelativeResize="0"/>
          <p:nvPr/>
        </p:nvPicPr>
        <p:blipFill>
          <a:blip r:embed="rId3">
            <a:alphaModFix/>
          </a:blip>
          <a:stretch>
            <a:fillRect/>
          </a:stretch>
        </p:blipFill>
        <p:spPr>
          <a:xfrm>
            <a:off x="1716435" y="3766750"/>
            <a:ext cx="5426725" cy="1157125"/>
          </a:xfrm>
          <a:prstGeom prst="rect">
            <a:avLst/>
          </a:prstGeom>
          <a:noFill/>
          <a:ln>
            <a:noFill/>
          </a:ln>
        </p:spPr>
      </p:pic>
      <p:sp>
        <p:nvSpPr>
          <p:cNvPr id="102" name="Google Shape;102;p14"/>
          <p:cNvSpPr txBox="1"/>
          <p:nvPr/>
        </p:nvSpPr>
        <p:spPr>
          <a:xfrm>
            <a:off x="838200" y="4835900"/>
            <a:ext cx="75963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https://cloud.hacktricks.xyz/pentesting-cloud/aws-pentesting/aws-services/aws-s3-athena-and-glacier-enum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103"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