
<file path=[Content_Types].xml><?xml version="1.0" encoding="utf-8"?>
<Types xmlns="http://schemas.openxmlformats.org/package/2006/content-types">
  <Default Extension="xml" ContentType="application/vnd.openxmlformats-officedocument.presentationml.presentation.main+xml"/>
  <Default Extension="fntdata" ContentType="application/x-fontdata"/>
  <Default Extension="png" ContentType="image/png"/>
  <Default Extension="rels" ContentType="application/vnd.openxmlformats-package.relationships+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4.xml" ContentType="application/vnd.openxmlformats-officedocument.presentationml.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Types>
</file>

<file path=_rels/.rels>&#65279;<?xml version="1.0" encoding="utf-8"?><Relationships xmlns="http://schemas.openxmlformats.org/package/2006/relationships"><Relationship Type="http://schemas.openxmlformats.org/officeDocument/2006/relationships/officeDocument" Target="/ppt/presentation.xml" Id="rId1" /></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trictFirstAndLastChars="0" embedTrueTypeFonts="1" saveSubsetFonts="1" autoCompressPictures="0">
  <p:sldMasterIdLst>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x="9144000" cy="5143500"/>
  <p:notesSz cx="6858000" cy="9144000"/>
  <p:embeddedFontLst>
    <p:embeddedFont>
      <p:font typeface="Roboto Mono Medium"/>
      <p:regular r:id="rId14"/>
      <p:bold r:id="rId15"/>
      <p:italic r:id="rId16"/>
      <p:boldItalic r:id="rId17"/>
    </p:embeddedFont>
    <p:embeddedFont>
      <p:font typeface="Roboto Mono SemiBold"/>
      <p:regular r:id="rId18"/>
      <p:bold r:id="rId19"/>
      <p:italic r:id="rId20"/>
      <p:boldItalic r:id="rId21"/>
    </p:embeddedFont>
    <p:embeddedFont>
      <p:font typeface="Raleway ExtraBold"/>
      <p:bold r:id="rId22"/>
      <p:boldItalic r:id="rId23"/>
    </p:embeddedFont>
    <p:embeddedFont>
      <p:font typeface="Roboto Mono"/>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&#65279;<?xml version="1.0" encoding="utf-8"?><Relationships xmlns="http://schemas.openxmlformats.org/package/2006/relationships"><Relationship Type="http://schemas.openxmlformats.org/officeDocument/2006/relationships/font" Target="/ppt/fonts/RobotoMonoSemiBold-italic.fntdata" Id="rId20" /><Relationship Type="http://schemas.openxmlformats.org/officeDocument/2006/relationships/font" Target="/ppt/fonts/RalewayExtraBold-bold.fntdata" Id="rId22" /><Relationship Type="http://schemas.openxmlformats.org/officeDocument/2006/relationships/font" Target="/ppt/fonts/RobotoMonoSemiBold-boldItalic.fntdata" Id="rId21" /><Relationship Type="http://schemas.openxmlformats.org/officeDocument/2006/relationships/font" Target="/ppt/fonts/RobotoMono-regular.fntdata" Id="rId24" /><Relationship Type="http://schemas.openxmlformats.org/officeDocument/2006/relationships/font" Target="/ppt/fonts/RalewayExtraBold-boldItalic.fntdata" Id="rId23" /><Relationship Type="http://schemas.openxmlformats.org/officeDocument/2006/relationships/theme" Target="/ppt/theme/theme2.xml" Id="rId1" /><Relationship Type="http://schemas.openxmlformats.org/officeDocument/2006/relationships/viewProps" Target="/ppt/viewProps.xml" Id="rId2" /><Relationship Type="http://schemas.openxmlformats.org/officeDocument/2006/relationships/presProps" Target="/ppt/presProps.xml" Id="rId3" /><Relationship Type="http://schemas.openxmlformats.org/officeDocument/2006/relationships/slideMaster" Target="/ppt/slideMasters/slideMaster1.xml" Id="rId4" /><Relationship Type="http://schemas.openxmlformats.org/officeDocument/2006/relationships/slide" Target="/ppt/slides/slide4.xml" Id="rId9" /><Relationship Type="http://schemas.openxmlformats.org/officeDocument/2006/relationships/font" Target="/ppt/fonts/RobotoMono-italic.fntdata" Id="rId26" /><Relationship Type="http://schemas.openxmlformats.org/officeDocument/2006/relationships/font" Target="/ppt/fonts/RobotoMono-bold.fntdata" Id="rId25" /><Relationship Type="http://schemas.openxmlformats.org/officeDocument/2006/relationships/font" Target="/ppt/fonts/RobotoMono-boldItalic.fntdata" Id="rId27" /><Relationship Type="http://schemas.openxmlformats.org/officeDocument/2006/relationships/notesMaster" Target="/ppt/notesMasters/notesMaster1.xml" Id="rId5" /><Relationship Type="http://schemas.openxmlformats.org/officeDocument/2006/relationships/slide" Target="/ppt/slides/slide1.xml" Id="rId6" /><Relationship Type="http://schemas.openxmlformats.org/officeDocument/2006/relationships/slide" Target="/ppt/slides/slide2.xml" Id="rId7" /><Relationship Type="http://schemas.openxmlformats.org/officeDocument/2006/relationships/slide" Target="/ppt/slides/slide3.xml" Id="rId8" /><Relationship Type="http://schemas.openxmlformats.org/officeDocument/2006/relationships/slide" Target="/ppt/slides/slide6.xml" Id="rId11" /><Relationship Type="http://schemas.openxmlformats.org/officeDocument/2006/relationships/slide" Target="/ppt/slides/slide5.xml" Id="rId10" /><Relationship Type="http://schemas.openxmlformats.org/officeDocument/2006/relationships/slide" Target="/ppt/slides/slide8.xml" Id="rId13" /><Relationship Type="http://schemas.openxmlformats.org/officeDocument/2006/relationships/slide" Target="/ppt/slides/slide7.xml" Id="rId12" /><Relationship Type="http://schemas.openxmlformats.org/officeDocument/2006/relationships/font" Target="/ppt/fonts/RobotoMonoMedium-bold.fntdata" Id="rId15" /><Relationship Type="http://schemas.openxmlformats.org/officeDocument/2006/relationships/font" Target="/ppt/fonts/RobotoMonoMedium-regular.fntdata" Id="rId14" /><Relationship Type="http://schemas.openxmlformats.org/officeDocument/2006/relationships/font" Target="/ppt/fonts/RobotoMonoMedium-boldItalic.fntdata" Id="rId17" /><Relationship Type="http://schemas.openxmlformats.org/officeDocument/2006/relationships/font" Target="/ppt/fonts/RobotoMonoMedium-italic.fntdata" Id="rId16" /><Relationship Type="http://schemas.openxmlformats.org/officeDocument/2006/relationships/font" Target="/ppt/fonts/RobotoMonoSemiBold-bold.fntdata" Id="rId19" /><Relationship Type="http://schemas.openxmlformats.org/officeDocument/2006/relationships/font" Target="/ppt/fonts/RobotoMonoSemiBold-regular.fntdata" Id="rId18" /></Relationships>
</file>

<file path=ppt/notesMasters/_rels/notesMaster1.xml.rels>&#65279;<?xml version="1.0" encoding="utf-8"?><Relationships xmlns="http://schemas.openxmlformats.org/package/2006/relationships"><Relationship Type="http://schemas.openxmlformats.org/officeDocument/2006/relationships/theme" Target="/ppt/theme/theme1.xml" Id="rId1" /></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2.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3.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4.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5.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6.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7.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8.xml.rels>&#65279;<?xml version="1.0" encoding="utf-8"?><Relationships xmlns="http://schemas.openxmlformats.org/package/2006/relationships"><Relationship Type="http://schemas.openxmlformats.org/officeDocument/2006/relationships/notesMaster" Target="/ppt/notesMasters/notesMaster1.xml" Id="rId1" /><Relationship Type="http://schemas.openxmlformats.org/officeDocument/2006/relationships/hyperlink" Target="https://github.com/carlospolop/aws_sensitive_permissions" TargetMode="External" Id="rId2" /><Relationship Type="http://schemas.openxmlformats.org/officeDocument/2006/relationships/hyperlink" Target="https://github.com/carlospolop/aws_find_external_accounts" TargetMode="External" Id="rId3" /></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g2771cc183c4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 name="Google Shape;27;g2771cc183c4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g23c86cd921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 name="Google Shape;34;g23c86cd921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g23c86cd921d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 name="Google Shape;41;g23c86cd921d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23c86cd921d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 name="Google Shape;48;g23c86cd921d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23c86cd921d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23c86cd921d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3c86cd921d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3c86cd921d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3c86cd921d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3c86cd921d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0fd5501a76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0fd5501a7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s">
                <a:solidFill>
                  <a:schemeClr val="dk1"/>
                </a:solidFill>
              </a:rPr>
              <a:t># Launch in full terminal</a:t>
            </a:r>
            <a:endParaRPr/>
          </a:p>
          <a:p>
            <a:pPr indent="0" lvl="0" marL="0" rtl="0" algn="l">
              <a:spcBef>
                <a:spcPts val="0"/>
              </a:spcBef>
              <a:spcAft>
                <a:spcPts val="0"/>
              </a:spcAft>
              <a:buNone/>
            </a:pPr>
            <a:r>
              <a:rPr lang="es"/>
              <a:t>cd /Users/carlos/git/prowler</a:t>
            </a:r>
            <a:endParaRPr/>
          </a:p>
          <a:p>
            <a:pPr indent="0" lvl="0" marL="0" rtl="0" algn="l">
              <a:spcBef>
                <a:spcPts val="0"/>
              </a:spcBef>
              <a:spcAft>
                <a:spcPts val="0"/>
              </a:spcAft>
              <a:buNone/>
            </a:pPr>
            <a:r>
              <a:rPr lang="es"/>
              <a:t>./prowler -p </a:t>
            </a:r>
            <a:r>
              <a:rPr lang="es">
                <a:solidFill>
                  <a:schemeClr val="dk1"/>
                </a:solidFill>
              </a:rPr>
              <a:t>myadmin</a:t>
            </a:r>
            <a:endParaRPr/>
          </a:p>
          <a:p>
            <a:pPr indent="0" lvl="0" marL="0" rtl="0" algn="l">
              <a:spcBef>
                <a:spcPts val="0"/>
              </a:spcBef>
              <a:spcAft>
                <a:spcPts val="0"/>
              </a:spcAft>
              <a:buNone/>
            </a:pPr>
            <a:r>
              <a:t/>
            </a:r>
            <a:endParaRPr/>
          </a:p>
          <a:p>
            <a:pPr indent="0" lvl="0" marL="0" rtl="0" algn="l">
              <a:spcBef>
                <a:spcPts val="0"/>
              </a:spcBef>
              <a:spcAft>
                <a:spcPts val="0"/>
              </a:spcAft>
              <a:buNone/>
            </a:pPr>
            <a:r>
              <a:rPr lang="es"/>
              <a:t># Launch in full terminal - Cloudsploit</a:t>
            </a:r>
            <a:endParaRPr/>
          </a:p>
          <a:p>
            <a:pPr indent="0" lvl="0" marL="0" rtl="0" algn="l">
              <a:spcBef>
                <a:spcPts val="0"/>
              </a:spcBef>
              <a:spcAft>
                <a:spcPts val="0"/>
              </a:spcAft>
              <a:buNone/>
            </a:pPr>
            <a:r>
              <a:rPr lang="es"/>
              <a:t>aws --profile myadmin sts assume-role --role-arn arn:aws:iam::947247140022:role/ReadOnlyRole --role-session-name session_name</a:t>
            </a:r>
            <a:endParaRPr/>
          </a:p>
          <a:p>
            <a:pPr indent="0" lvl="0" marL="0" rtl="0" algn="l">
              <a:spcBef>
                <a:spcPts val="0"/>
              </a:spcBef>
              <a:spcAft>
                <a:spcPts val="0"/>
              </a:spcAft>
              <a:buClr>
                <a:schemeClr val="dk1"/>
              </a:buClr>
              <a:buSzPts val="1100"/>
              <a:buFont typeface="Arial"/>
              <a:buNone/>
            </a:pPr>
            <a:r>
              <a:rPr lang="es"/>
              <a:t>export AWS_ACCESS_KEY_ID=ASIA5ZDCUJS3IOSZJXMH</a:t>
            </a:r>
            <a:endParaRPr/>
          </a:p>
          <a:p>
            <a:pPr indent="0" lvl="0" marL="0" rtl="0" algn="l">
              <a:spcBef>
                <a:spcPts val="0"/>
              </a:spcBef>
              <a:spcAft>
                <a:spcPts val="0"/>
              </a:spcAft>
              <a:buClr>
                <a:schemeClr val="dk1"/>
              </a:buClr>
              <a:buSzPts val="1100"/>
              <a:buFont typeface="Arial"/>
              <a:buNone/>
            </a:pPr>
            <a:r>
              <a:rPr lang="es">
                <a:solidFill>
                  <a:schemeClr val="dk1"/>
                </a:solidFill>
              </a:rPr>
              <a:t>export </a:t>
            </a:r>
            <a:r>
              <a:rPr lang="es"/>
              <a:t>AWS_SECRET_ACCESS_KEY</a:t>
            </a:r>
            <a:r>
              <a:rPr lang="es"/>
              <a:t>=1Ke56C0WC1v2Z3Z5GbCFb/9mmCtEyaFk+qBSlIH9</a:t>
            </a:r>
            <a:endParaRPr/>
          </a:p>
          <a:p>
            <a:pPr indent="0" lvl="0" marL="0" rtl="0" algn="l">
              <a:spcBef>
                <a:spcPts val="0"/>
              </a:spcBef>
              <a:spcAft>
                <a:spcPts val="0"/>
              </a:spcAft>
              <a:buClr>
                <a:schemeClr val="dk1"/>
              </a:buClr>
              <a:buSzPts val="1100"/>
              <a:buFont typeface="Arial"/>
              <a:buNone/>
            </a:pPr>
            <a:r>
              <a:rPr lang="es">
                <a:solidFill>
                  <a:schemeClr val="dk1"/>
                </a:solidFill>
              </a:rPr>
              <a:t>export </a:t>
            </a:r>
            <a:r>
              <a:rPr lang="es"/>
              <a:t>AWS_SESSION_TOKEN</a:t>
            </a:r>
            <a:r>
              <a:rPr lang="es"/>
              <a:t>=IQoJb3JpZ2luX2VjEHcaDGV1LWNlbnRyYWwtMSJIMEYCIQCOvFR4nQcGE0cR9OtoEY9lD+DII/S9kmWyj1hKIW39FgIhAJRiO+gZFBcBl6618PuiPY4Sr4M65C50HY9tJFOiRmXoKpkCCDAQAxoMOTQ3MjQ3MTQwMDIyIgwpXSXe8V+nM3T1U+Mq9gE17qBfWIYn+yrL3mJAoOqWShMku2NS0TdDAH6Jrlc09Gpbh8UG8uzMurRsF4xEvp9ZlycgbAe5T/SHUmM0qw2cMBWakL0KQzAz9Ym/1Ud46ierd1itmqLKptBwLHmrE0N529T+W1gyzTIZUrGkbjxi62lOnKZV7PyoXzBbD+oKKMM2ml9+CpcjBVCvfKotxCa0ioy6L+yqFNjBugkIE7GFREEQGjxIO4hG17LyGnUxPzGIM0m1ifhKNMjUNrmmcI+aoGNgtVVV/xisBtuPc+rAG+Ili0JcqWV/sDhDivOhiXmUaLy+/Z36Qja9OyroepQSQyJZLCIwxKadoAY6nAEf2Jf9nSV82+10zVaw4GZmf9zhAjVSyzq4HfjFEkI7d94boPN9cfc78mz3eTn5qQWo4/hU4hrU7mrXky+OKEe56SPK+7uLaqDTH+BKxM6Slc5qWMUGT4vn0ctTEgLJFLxEu6pZwKIiphDktnWgw0+RpPhi15Ihyn4eKqgwdW6aHyQVzu2ETSE2xqTAkvo/lon+KdDrTPRWjVXIlXo=</a:t>
            </a:r>
            <a:endParaRPr/>
          </a:p>
          <a:p>
            <a:pPr indent="0" lvl="0" marL="0" rtl="0" algn="l">
              <a:spcBef>
                <a:spcPts val="0"/>
              </a:spcBef>
              <a:spcAft>
                <a:spcPts val="0"/>
              </a:spcAft>
              <a:buNone/>
            </a:pPr>
            <a:r>
              <a:rPr lang="es"/>
              <a:t>./index.js --console=table --config ./config.js</a:t>
            </a:r>
            <a:endParaRPr/>
          </a:p>
          <a:p>
            <a:pPr indent="0" lvl="0" marL="0" rtl="0" algn="l">
              <a:spcBef>
                <a:spcPts val="0"/>
              </a:spcBef>
              <a:spcAft>
                <a:spcPts val="0"/>
              </a:spcAft>
              <a:buNone/>
            </a:pPr>
            <a:r>
              <a:t/>
            </a:r>
            <a:endParaRPr/>
          </a:p>
          <a:p>
            <a:pPr indent="0" lvl="0" marL="0" rtl="0" algn="l">
              <a:spcBef>
                <a:spcPts val="0"/>
              </a:spcBef>
              <a:spcAft>
                <a:spcPts val="0"/>
              </a:spcAft>
              <a:buNone/>
            </a:pPr>
            <a:r>
              <a:rPr lang="es">
                <a:solidFill>
                  <a:schemeClr val="dk1"/>
                </a:solidFill>
              </a:rPr>
              <a:t># Launch in full terminal</a:t>
            </a:r>
            <a:endParaRPr>
              <a:solidFill>
                <a:schemeClr val="dk1"/>
              </a:solidFill>
            </a:endParaRPr>
          </a:p>
          <a:p>
            <a:pPr indent="0" lvl="0" marL="0" rtl="0" algn="l">
              <a:spcBef>
                <a:spcPts val="0"/>
              </a:spcBef>
              <a:spcAft>
                <a:spcPts val="0"/>
              </a:spcAft>
              <a:buNone/>
            </a:pPr>
            <a:r>
              <a:rPr lang="es">
                <a:solidFill>
                  <a:schemeClr val="dk1"/>
                </a:solidFill>
              </a:rPr>
              <a:t>cd git/steampipe-mod-aws-insights</a:t>
            </a:r>
            <a:endParaRPr>
              <a:solidFill>
                <a:schemeClr val="dk1"/>
              </a:solidFill>
            </a:endParaRPr>
          </a:p>
          <a:p>
            <a:pPr indent="0" lvl="0" marL="0" rtl="0" algn="l">
              <a:spcBef>
                <a:spcPts val="0"/>
              </a:spcBef>
              <a:spcAft>
                <a:spcPts val="0"/>
              </a:spcAft>
              <a:buNone/>
            </a:pPr>
            <a:r>
              <a:rPr lang="es">
                <a:solidFill>
                  <a:schemeClr val="dk1"/>
                </a:solidFill>
              </a:rPr>
              <a:t>nano ~/.steampipe/config/aws.spc</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steampipe dashboard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perimeter</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 Cloudfox</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https://github.com/BishopFox/cloudfox</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 Sensitive permissions</a:t>
            </a:r>
            <a:endParaRPr>
              <a:solidFill>
                <a:schemeClr val="dk1"/>
              </a:solidFill>
            </a:endParaRPr>
          </a:p>
          <a:p>
            <a:pPr indent="0" lvl="0" marL="0" rtl="0" algn="l">
              <a:spcBef>
                <a:spcPts val="0"/>
              </a:spcBef>
              <a:spcAft>
                <a:spcPts val="0"/>
              </a:spcAft>
              <a:buClr>
                <a:schemeClr val="dk1"/>
              </a:buClr>
              <a:buSzPts val="1100"/>
              <a:buFont typeface="Arial"/>
              <a:buNone/>
            </a:pPr>
            <a:r>
              <a:rPr lang="es" u="sng">
                <a:solidFill>
                  <a:schemeClr val="hlink"/>
                </a:solidFill>
                <a:hlinkClick r:id="rId2"/>
              </a:rPr>
              <a:t>https://github.com/carlospolop/aws_sensitive_permissions</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python3 aws_sensitive_permissions.py myadmin</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 External accounts</a:t>
            </a:r>
            <a:endParaRPr>
              <a:solidFill>
                <a:schemeClr val="dk1"/>
              </a:solidFill>
            </a:endParaRPr>
          </a:p>
          <a:p>
            <a:pPr indent="0" lvl="0" marL="0" rtl="0" algn="l">
              <a:spcBef>
                <a:spcPts val="0"/>
              </a:spcBef>
              <a:spcAft>
                <a:spcPts val="0"/>
              </a:spcAft>
              <a:buClr>
                <a:schemeClr val="dk1"/>
              </a:buClr>
              <a:buSzPts val="1100"/>
              <a:buFont typeface="Arial"/>
              <a:buNone/>
            </a:pPr>
            <a:r>
              <a:rPr lang="es" u="sng">
                <a:solidFill>
                  <a:schemeClr val="hlink"/>
                </a:solidFill>
                <a:hlinkClick r:id="rId3"/>
              </a:rPr>
              <a:t>https://github.com/carlospolop/aws_find_external_accounts</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python3 aws_find_external_accounts.py -p myadmin</a:t>
            </a:r>
            <a:endParaRPr>
              <a:solidFill>
                <a:schemeClr val="dk1"/>
              </a:solidFill>
            </a:endParaRPr>
          </a:p>
          <a:p>
            <a:pPr indent="0" lvl="0" marL="0" rtl="0" algn="l">
              <a:spcBef>
                <a:spcPts val="0"/>
              </a:spcBef>
              <a:spcAft>
                <a:spcPts val="0"/>
              </a:spcAft>
              <a:buClr>
                <a:schemeClr val="dk1"/>
              </a:buClr>
              <a:buSzPts val="1100"/>
              <a:buFont typeface="Arial"/>
              <a:buNone/>
            </a:pPr>
            <a:r>
              <a:rPr lang="es">
                <a:solidFill>
                  <a:schemeClr val="dk1"/>
                </a:solidFill>
              </a:rPr>
              <a:t>python3 aws_find_external_accounts.py -p myadmin -k 234896977264</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4.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1pPr>
            <a:lvl2pPr lvl="1"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2pPr>
            <a:lvl3pPr lvl="2"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3pPr>
            <a:lvl4pPr lvl="3"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4pPr>
            <a:lvl5pPr lvl="4"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5pPr>
            <a:lvl6pPr lvl="5"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6pPr>
            <a:lvl7pPr lvl="6"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7pPr>
            <a:lvl8pPr lvl="7"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8pPr>
            <a:lvl9pPr lvl="8"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9pPr>
          </a:lstStyle>
          <a:p/>
        </p:txBody>
      </p:sp>
      <p:sp>
        <p:nvSpPr>
          <p:cNvPr id="13" name="Google Shape;13;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4" name="Google Shape;14;p2"/>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Font typeface="Roboto Mono Medium"/>
              <a:buNone/>
              <a:defRPr sz="3600">
                <a:latin typeface="Roboto Mono Medium"/>
                <a:ea typeface="Roboto Mono Medium"/>
                <a:cs typeface="Roboto Mono Medium"/>
                <a:sym typeface="Roboto Mono Medium"/>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7" name="Google Shape;17;p3"/>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Font typeface="Roboto Mono Medium"/>
              <a:buNone/>
              <a:defRPr>
                <a:latin typeface="Roboto Mono Medium"/>
                <a:ea typeface="Roboto Mono Medium"/>
                <a:cs typeface="Roboto Mono Medium"/>
                <a:sym typeface="Roboto Mono Medium"/>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0" name="Google Shape;20;p4"/>
          <p:cNvSpPr txBox="1"/>
          <p:nvPr>
            <p:ph idx="1" type="body"/>
          </p:nvPr>
        </p:nvSpPr>
        <p:spPr>
          <a:xfrm>
            <a:off x="311700" y="1274400"/>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Font typeface="Roboto Mono"/>
              <a:buChar char="●"/>
              <a:defRPr>
                <a:latin typeface="Roboto Mono"/>
                <a:ea typeface="Roboto Mono"/>
                <a:cs typeface="Roboto Mono"/>
                <a:sym typeface="Roboto Mono"/>
              </a:defRPr>
            </a:lvl1pPr>
            <a:lvl2pPr indent="-317500" lvl="1" marL="914400">
              <a:spcBef>
                <a:spcPts val="0"/>
              </a:spcBef>
              <a:spcAft>
                <a:spcPts val="0"/>
              </a:spcAft>
              <a:buSzPts val="1400"/>
              <a:buFont typeface="Roboto Mono"/>
              <a:buChar char="○"/>
              <a:defRPr>
                <a:latin typeface="Roboto Mono"/>
                <a:ea typeface="Roboto Mono"/>
                <a:cs typeface="Roboto Mono"/>
                <a:sym typeface="Roboto Mono"/>
              </a:defRPr>
            </a:lvl2pPr>
            <a:lvl3pPr indent="-317500" lvl="2" marL="1371600">
              <a:spcBef>
                <a:spcPts val="0"/>
              </a:spcBef>
              <a:spcAft>
                <a:spcPts val="0"/>
              </a:spcAft>
              <a:buSzPts val="1400"/>
              <a:buFont typeface="Roboto Mono"/>
              <a:buChar char="■"/>
              <a:defRPr>
                <a:latin typeface="Roboto Mono"/>
                <a:ea typeface="Roboto Mono"/>
                <a:cs typeface="Roboto Mono"/>
                <a:sym typeface="Roboto Mono"/>
              </a:defRPr>
            </a:lvl3pPr>
            <a:lvl4pPr indent="-317500" lvl="3" marL="1828800">
              <a:spcBef>
                <a:spcPts val="0"/>
              </a:spcBef>
              <a:spcAft>
                <a:spcPts val="0"/>
              </a:spcAft>
              <a:buSzPts val="1400"/>
              <a:buFont typeface="Roboto Mono"/>
              <a:buChar char="●"/>
              <a:defRPr>
                <a:latin typeface="Roboto Mono"/>
                <a:ea typeface="Roboto Mono"/>
                <a:cs typeface="Roboto Mono"/>
                <a:sym typeface="Roboto Mono"/>
              </a:defRPr>
            </a:lvl4pPr>
            <a:lvl5pPr indent="-317500" lvl="4" marL="2286000">
              <a:spcBef>
                <a:spcPts val="0"/>
              </a:spcBef>
              <a:spcAft>
                <a:spcPts val="0"/>
              </a:spcAft>
              <a:buSzPts val="1400"/>
              <a:buFont typeface="Roboto Mono"/>
              <a:buChar char="○"/>
              <a:defRPr>
                <a:latin typeface="Roboto Mono"/>
                <a:ea typeface="Roboto Mono"/>
                <a:cs typeface="Roboto Mono"/>
                <a:sym typeface="Roboto Mono"/>
              </a:defRPr>
            </a:lvl5pPr>
            <a:lvl6pPr indent="-317500" lvl="5" marL="2743200">
              <a:spcBef>
                <a:spcPts val="0"/>
              </a:spcBef>
              <a:spcAft>
                <a:spcPts val="0"/>
              </a:spcAft>
              <a:buSzPts val="1400"/>
              <a:buFont typeface="Roboto Mono"/>
              <a:buChar char="■"/>
              <a:defRPr>
                <a:latin typeface="Roboto Mono"/>
                <a:ea typeface="Roboto Mono"/>
                <a:cs typeface="Roboto Mono"/>
                <a:sym typeface="Roboto Mono"/>
              </a:defRPr>
            </a:lvl6pPr>
            <a:lvl7pPr indent="-317500" lvl="6" marL="3200400">
              <a:spcBef>
                <a:spcPts val="0"/>
              </a:spcBef>
              <a:spcAft>
                <a:spcPts val="0"/>
              </a:spcAft>
              <a:buSzPts val="1400"/>
              <a:buFont typeface="Roboto Mono"/>
              <a:buChar char="●"/>
              <a:defRPr>
                <a:latin typeface="Roboto Mono"/>
                <a:ea typeface="Roboto Mono"/>
                <a:cs typeface="Roboto Mono"/>
                <a:sym typeface="Roboto Mono"/>
              </a:defRPr>
            </a:lvl7pPr>
            <a:lvl8pPr indent="-317500" lvl="7" marL="3657600">
              <a:spcBef>
                <a:spcPts val="0"/>
              </a:spcBef>
              <a:spcAft>
                <a:spcPts val="0"/>
              </a:spcAft>
              <a:buSzPts val="1400"/>
              <a:buFont typeface="Roboto Mono"/>
              <a:buChar char="○"/>
              <a:defRPr>
                <a:latin typeface="Roboto Mono"/>
                <a:ea typeface="Roboto Mono"/>
                <a:cs typeface="Roboto Mono"/>
                <a:sym typeface="Roboto Mono"/>
              </a:defRPr>
            </a:lvl8pPr>
            <a:lvl9pPr indent="-317500" lvl="8" marL="4114800">
              <a:spcBef>
                <a:spcPts val="0"/>
              </a:spcBef>
              <a:spcAft>
                <a:spcPts val="0"/>
              </a:spcAft>
              <a:buSzPts val="1400"/>
              <a:buFont typeface="Roboto Mono"/>
              <a:buChar char="■"/>
              <a:defRPr>
                <a:latin typeface="Roboto Mono"/>
                <a:ea typeface="Roboto Mono"/>
                <a:cs typeface="Roboto Mono"/>
                <a:sym typeface="Roboto Mono"/>
              </a:defRPr>
            </a:lvl9pPr>
          </a:lstStyle>
          <a:p/>
        </p:txBody>
      </p:sp>
      <p:sp>
        <p:nvSpPr>
          <p:cNvPr id="21" name="Google Shape;21;p4"/>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atin typeface="Roboto Mono"/>
                <a:ea typeface="Roboto Mono"/>
                <a:cs typeface="Roboto Mono"/>
                <a:sym typeface="Roboto Mono"/>
              </a:defRPr>
            </a:lvl1pPr>
            <a:lvl2pPr lvl="1">
              <a:spcBef>
                <a:spcPts val="0"/>
              </a:spcBef>
              <a:spcAft>
                <a:spcPts val="0"/>
              </a:spcAft>
              <a:buSzPts val="2800"/>
              <a:buNone/>
              <a:defRPr>
                <a:latin typeface="Roboto Mono"/>
                <a:ea typeface="Roboto Mono"/>
                <a:cs typeface="Roboto Mono"/>
                <a:sym typeface="Roboto Mono"/>
              </a:defRPr>
            </a:lvl2pPr>
            <a:lvl3pPr lvl="2">
              <a:spcBef>
                <a:spcPts val="0"/>
              </a:spcBef>
              <a:spcAft>
                <a:spcPts val="0"/>
              </a:spcAft>
              <a:buSzPts val="2800"/>
              <a:buNone/>
              <a:defRPr>
                <a:latin typeface="Roboto Mono"/>
                <a:ea typeface="Roboto Mono"/>
                <a:cs typeface="Roboto Mono"/>
                <a:sym typeface="Roboto Mono"/>
              </a:defRPr>
            </a:lvl3pPr>
            <a:lvl4pPr lvl="3">
              <a:spcBef>
                <a:spcPts val="0"/>
              </a:spcBef>
              <a:spcAft>
                <a:spcPts val="0"/>
              </a:spcAft>
              <a:buSzPts val="2800"/>
              <a:buNone/>
              <a:defRPr>
                <a:latin typeface="Roboto Mono"/>
                <a:ea typeface="Roboto Mono"/>
                <a:cs typeface="Roboto Mono"/>
                <a:sym typeface="Roboto Mono"/>
              </a:defRPr>
            </a:lvl4pPr>
            <a:lvl5pPr lvl="4">
              <a:spcBef>
                <a:spcPts val="0"/>
              </a:spcBef>
              <a:spcAft>
                <a:spcPts val="0"/>
              </a:spcAft>
              <a:buSzPts val="2800"/>
              <a:buNone/>
              <a:defRPr>
                <a:latin typeface="Roboto Mono"/>
                <a:ea typeface="Roboto Mono"/>
                <a:cs typeface="Roboto Mono"/>
                <a:sym typeface="Roboto Mono"/>
              </a:defRPr>
            </a:lvl5pPr>
            <a:lvl6pPr lvl="5">
              <a:spcBef>
                <a:spcPts val="0"/>
              </a:spcBef>
              <a:spcAft>
                <a:spcPts val="0"/>
              </a:spcAft>
              <a:buSzPts val="2800"/>
              <a:buNone/>
              <a:defRPr>
                <a:latin typeface="Roboto Mono"/>
                <a:ea typeface="Roboto Mono"/>
                <a:cs typeface="Roboto Mono"/>
                <a:sym typeface="Roboto Mono"/>
              </a:defRPr>
            </a:lvl6pPr>
            <a:lvl7pPr lvl="6">
              <a:spcBef>
                <a:spcPts val="0"/>
              </a:spcBef>
              <a:spcAft>
                <a:spcPts val="0"/>
              </a:spcAft>
              <a:buSzPts val="2800"/>
              <a:buNone/>
              <a:defRPr>
                <a:latin typeface="Roboto Mono"/>
                <a:ea typeface="Roboto Mono"/>
                <a:cs typeface="Roboto Mono"/>
                <a:sym typeface="Roboto Mono"/>
              </a:defRPr>
            </a:lvl7pPr>
            <a:lvl8pPr lvl="7">
              <a:spcBef>
                <a:spcPts val="0"/>
              </a:spcBef>
              <a:spcAft>
                <a:spcPts val="0"/>
              </a:spcAft>
              <a:buSzPts val="2800"/>
              <a:buNone/>
              <a:defRPr>
                <a:latin typeface="Roboto Mono"/>
                <a:ea typeface="Roboto Mono"/>
                <a:cs typeface="Roboto Mono"/>
                <a:sym typeface="Roboto Mono"/>
              </a:defRPr>
            </a:lvl8pPr>
            <a:lvl9pPr lvl="8">
              <a:spcBef>
                <a:spcPts val="0"/>
              </a:spcBef>
              <a:spcAft>
                <a:spcPts val="0"/>
              </a:spcAft>
              <a:buSzPts val="2800"/>
              <a:buNone/>
              <a:defRPr>
                <a:latin typeface="Roboto Mono"/>
                <a:ea typeface="Roboto Mono"/>
                <a:cs typeface="Roboto Mono"/>
                <a:sym typeface="Roboto Mono"/>
              </a:defRPr>
            </a:lvl9pPr>
          </a:lstStyle>
          <a:p/>
        </p:txBody>
      </p:sp>
      <p:sp>
        <p:nvSpPr>
          <p:cNvPr id="24" name="Google Shape;24;p5"/>
          <p:cNvSpPr txBox="1"/>
          <p:nvPr/>
        </p:nvSpPr>
        <p:spPr>
          <a:xfrm>
            <a:off x="539525" y="1654550"/>
            <a:ext cx="80121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s">
                <a:solidFill>
                  <a:schemeClr val="lt2"/>
                </a:solidFill>
                <a:latin typeface="Roboto Mono"/>
                <a:ea typeface="Roboto Mono"/>
                <a:cs typeface="Roboto Mono"/>
                <a:sym typeface="Roboto Mono"/>
              </a:rPr>
              <a:t>Lalalalalalalala</a:t>
            </a:r>
            <a:endParaRPr>
              <a:solidFill>
                <a:schemeClr val="lt2"/>
              </a:solidFill>
              <a:latin typeface="Roboto Mono"/>
              <a:ea typeface="Roboto Mono"/>
              <a:cs typeface="Roboto Mono"/>
              <a:sym typeface="Roboto Mono"/>
            </a:endParaRPr>
          </a:p>
        </p:txBody>
      </p:sp>
    </p:spTree>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image" Target="/ppt/media/image1.png" Id="rId1" /><Relationship Type="http://schemas.openxmlformats.org/officeDocument/2006/relationships/image" Target="/ppt/media/image4.png" Id="rId2" /><Relationship Type="http://schemas.openxmlformats.org/officeDocument/2006/relationships/slideLayout" Target="/ppt/slideLayouts/slideLayout1.xml" Id="rId3" /><Relationship Type="http://schemas.openxmlformats.org/officeDocument/2006/relationships/slideLayout" Target="/ppt/slideLayouts/slideLayout2.xml" Id="rId4" /><Relationship Type="http://schemas.openxmlformats.org/officeDocument/2006/relationships/slideLayout" Target="/ppt/slideLayouts/slideLayout3.xml" Id="rId5" /><Relationship Type="http://schemas.openxmlformats.org/officeDocument/2006/relationships/slideLayout" Target="/ppt/slideLayouts/slideLayout4.xml" Id="rId6" /><Relationship Type="http://schemas.openxmlformats.org/officeDocument/2006/relationships/theme" Target="/ppt/theme/theme2.xml" Id="rId7" /></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Roboto Mono Medium"/>
              <a:buNone/>
              <a:defRPr sz="2800">
                <a:solidFill>
                  <a:schemeClr val="dk1"/>
                </a:solidFill>
                <a:latin typeface="Roboto Mono Medium"/>
                <a:ea typeface="Roboto Mono Medium"/>
                <a:cs typeface="Roboto Mono Medium"/>
                <a:sym typeface="Roboto Mono Medium"/>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274400"/>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Roboto Mono"/>
              <a:buChar char="●"/>
              <a:defRPr sz="1800">
                <a:solidFill>
                  <a:schemeClr val="lt2"/>
                </a:solidFill>
                <a:latin typeface="Roboto Mono"/>
                <a:ea typeface="Roboto Mono"/>
                <a:cs typeface="Roboto Mono"/>
                <a:sym typeface="Roboto Mono"/>
              </a:defRPr>
            </a:lvl1pPr>
            <a:lvl2pPr indent="-317500" lvl="1" marL="9144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2pPr>
            <a:lvl3pPr indent="-317500" lvl="2" marL="13716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3pPr>
            <a:lvl4pPr indent="-317500" lvl="3" marL="18288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4pPr>
            <a:lvl5pPr indent="-317500" lvl="4" marL="22860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5pPr>
            <a:lvl6pPr indent="-317500" lvl="5" marL="27432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6pPr>
            <a:lvl7pPr indent="-317500" lvl="6" marL="32004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7pPr>
            <a:lvl8pPr indent="-317500" lvl="7" marL="36576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8pPr>
            <a:lvl9pPr indent="-317500" lvl="8" marL="41148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9pPr>
          </a:lstStyle>
          <a:p/>
        </p:txBody>
      </p:sp>
      <p:sp>
        <p:nvSpPr>
          <p:cNvPr id="8" name="Google Shape;8;p1"/>
          <p:cNvSpPr txBox="1"/>
          <p:nvPr>
            <p:ph idx="12" type="sldNum"/>
          </p:nvPr>
        </p:nvSpPr>
        <p:spPr>
          <a:xfrm>
            <a:off x="8534733" y="514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s"/>
              <a:t>‹#›</a:t>
            </a:fld>
            <a:endParaRPr/>
          </a:p>
        </p:txBody>
      </p:sp>
      <p:pic>
        <p:nvPicPr>
          <p:cNvPr id="9" name="Google Shape;9;p1"/>
          <p:cNvPicPr preferRelativeResize="0"/>
          <p:nvPr/>
        </p:nvPicPr>
        <p:blipFill>
          <a:blip r:embed="rId1">
            <a:alphaModFix/>
          </a:blip>
          <a:stretch>
            <a:fillRect/>
          </a:stretch>
        </p:blipFill>
        <p:spPr>
          <a:xfrm>
            <a:off x="8033125" y="4032625"/>
            <a:ext cx="1110876" cy="1110876"/>
          </a:xfrm>
          <a:prstGeom prst="rect">
            <a:avLst/>
          </a:prstGeom>
          <a:noFill/>
          <a:ln>
            <a:noFill/>
          </a:ln>
        </p:spPr>
      </p:pic>
      <p:pic>
        <p:nvPicPr>
          <p:cNvPr id="10" name="Google Shape;10;p1"/>
          <p:cNvPicPr preferRelativeResize="0"/>
          <p:nvPr/>
        </p:nvPicPr>
        <p:blipFill>
          <a:blip r:embed="rId2">
            <a:alphaModFix/>
          </a:blip>
          <a:stretch>
            <a:fillRect/>
          </a:stretch>
        </p:blipFill>
        <p:spPr>
          <a:xfrm>
            <a:off x="0" y="4084300"/>
            <a:ext cx="1007524" cy="1007524"/>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notesSlide" Target="/ppt/notesSlides/notesSlide1.xml" Id="rId2" /><Relationship Type="http://schemas.openxmlformats.org/officeDocument/2006/relationships/image" Target="/ppt/media/image1.png" Id="rId3" /></Relationships>
</file>

<file path=ppt/slides/_rels/slide2.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2.xml" Id="rId2" /></Relationships>
</file>

<file path=ppt/slides/_rels/slide3.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3.xml" Id="rId2" /><Relationship Type="http://schemas.openxmlformats.org/officeDocument/2006/relationships/hyperlink" Target="https://github.com/turbot/steampipe-mod-aws-compliance" TargetMode="External" Id="rId3" /><Relationship Type="http://schemas.openxmlformats.org/officeDocument/2006/relationships/hyperlink" Target="https://github.com/turbot/steampipe-mod-aws-insights" TargetMode="External" Id="rId4" /><Relationship Type="http://schemas.openxmlformats.org/officeDocument/2006/relationships/hyperlink" Target="https://github.com/aquasecurity/cloudsploit" TargetMode="External" Id="rId5" /><Relationship Type="http://schemas.openxmlformats.org/officeDocument/2006/relationships/hyperlink" Target="https://github.com/prowler-cloud/prowler" TargetMode="External" Id="rId6" /><Relationship Type="http://schemas.openxmlformats.org/officeDocument/2006/relationships/hyperlink" Target="https://github.com/BishopFox/cloudfox" TargetMode="External" Id="rId7" /><Relationship Type="http://schemas.openxmlformats.org/officeDocument/2006/relationships/hyperlink" Target="https://github.com/nccgroup/ScoutSuite" TargetMode="External" Id="rId8" /></Relationships>
</file>

<file path=ppt/slides/_rels/slide4.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4.xml" Id="rId2" /><Relationship Type="http://schemas.openxmlformats.org/officeDocument/2006/relationships/image" Target="/ppt/media/image3.png" Id="rId4" /><Relationship Type="http://schemas.openxmlformats.org/officeDocument/2006/relationships/hyperlink" Target="https://us-east-1.console.aws.amazon.com/billing/home?#/bills?year=2023&amp;month=4" TargetMode="External" Id="rId3" /></Relationships>
</file>

<file path=ppt/slides/_rels/slide5.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5.xml" Id="rId2" /><Relationship Type="http://schemas.openxmlformats.org/officeDocument/2006/relationships/hyperlink" Target="https://github.com/turbot/steampipe-mod-aws-perimeter" TargetMode="External" Id="rId3" /><Relationship Type="http://schemas.openxmlformats.org/officeDocument/2006/relationships/hyperlink" Target="https://github.com/turbot/steampipe-mod-aws-insights" TargetMode="External" Id="rId4" /></Relationships>
</file>

<file path=ppt/slides/_rels/slide6.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6.xml" Id="rId2" /><Relationship Type="http://schemas.openxmlformats.org/officeDocument/2006/relationships/hyperlink" Target="https://cloud.hacktricks.xyz/pentesting-cloud/aws-security/aws-privilege-escalation" TargetMode="External" Id="rId3" /><Relationship Type="http://schemas.openxmlformats.org/officeDocument/2006/relationships/hyperlink" Target="https://github.com/carlospolop/aws_sensitive_permissions" TargetMode="External" Id="rId4" /><Relationship Type="http://schemas.openxmlformats.org/officeDocument/2006/relationships/hyperlink" Target="https://github.com/duo-labs/cloudmapper" TargetMode="External" Id="rId5" /><Relationship Type="http://schemas.openxmlformats.org/officeDocument/2006/relationships/hyperlink" Target="https://github.com/nccgroup/PMapper" TargetMode="External" Id="rId6" /><Relationship Type="http://schemas.openxmlformats.org/officeDocument/2006/relationships/hyperlink" Target="https://github.com/salesforce/cloudsplaining" TargetMode="External" Id="rId7" /></Relationships>
</file>

<file path=ppt/slides/_rels/slide7.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7.xml" Id="rId2" /></Relationships>
</file>

<file path=ppt/slides/_rels/slide8.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8.xml" Id="rId2" /></Relationships>
</file>

<file path=ppt/slides/slide1.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 name="Shape 28"/>
        <p:cNvGrpSpPr/>
        <p:nvPr/>
      </p:nvGrpSpPr>
      <p:grpSpPr>
        <a:xfrm>
          <a:off x="0" y="0"/>
          <a:ext cx="0" cy="0"/>
          <a:chOff x="0" y="0"/>
          <a:chExt cx="0" cy="0"/>
        </a:xfrm>
      </p:grpSpPr>
      <p:sp>
        <p:nvSpPr>
          <p:cNvPr id="29" name="Google Shape;29;p6"/>
          <p:cNvSpPr txBox="1"/>
          <p:nvPr>
            <p:ph type="ctrTitle"/>
          </p:nvPr>
        </p:nvSpPr>
        <p:spPr>
          <a:xfrm>
            <a:off x="3598350" y="971575"/>
            <a:ext cx="5462400" cy="169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es" sz="3850"/>
              <a:t>AWS White Box Methodology</a:t>
            </a:r>
            <a:endParaRPr sz="3850"/>
          </a:p>
        </p:txBody>
      </p:sp>
      <p:pic>
        <p:nvPicPr>
          <p:cNvPr id="30" name="Google Shape;30;p6"/>
          <p:cNvPicPr preferRelativeResize="0"/>
          <p:nvPr/>
        </p:nvPicPr>
        <p:blipFill>
          <a:blip r:embed="rId3">
            <a:alphaModFix/>
          </a:blip>
          <a:stretch>
            <a:fillRect/>
          </a:stretch>
        </p:blipFill>
        <p:spPr>
          <a:xfrm>
            <a:off x="-155150" y="458550"/>
            <a:ext cx="4226401" cy="4226401"/>
          </a:xfrm>
          <a:prstGeom prst="rect">
            <a:avLst/>
          </a:prstGeom>
          <a:noFill/>
          <a:ln>
            <a:noFill/>
          </a:ln>
        </p:spPr>
      </p:pic>
      <p:sp>
        <p:nvSpPr>
          <p:cNvPr id="31" name="Google Shape;31;p6"/>
          <p:cNvSpPr txBox="1"/>
          <p:nvPr>
            <p:ph type="ctrTitle"/>
          </p:nvPr>
        </p:nvSpPr>
        <p:spPr>
          <a:xfrm>
            <a:off x="3598350" y="1912975"/>
            <a:ext cx="5462400" cy="169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t/>
            </a:r>
            <a:endParaRPr sz="3780">
              <a:solidFill>
                <a:srgbClr val="72110C"/>
              </a:solidFill>
            </a:endParaRPr>
          </a:p>
          <a:p>
            <a:pPr marL="0" lvl="0" indent="0" algn="ctr" rtl="0">
              <a:spcBef>
                <a:spcPts val="0"/>
              </a:spcBef>
              <a:spcAft>
                <a:spcPts val="0"/>
              </a:spcAft>
              <a:buSzPts val="990"/>
              <a:buNone/>
            </a:pPr>
            <a:r>
              <a:rPr lang="es" sz="2670">
                <a:solidFill>
                  <a:srgbClr val="72110C"/>
                </a:solidFill>
              </a:rPr>
              <a:t>HackTricks Training</a:t>
            </a:r>
            <a:endParaRPr sz="2670">
              <a:solidFill>
                <a:srgbClr val="72110C"/>
              </a:solidFill>
            </a:endParaRPr>
          </a:p>
        </p:txBody>
      </p:sp>
      <p:sp xmlns:a="http://schemas.openxmlformats.org/drawingml/2006/main" xmlns:p="http://schemas.openxmlformats.org/presentationml/2006/main">
        <p:nvSpPr>
          <p:cNvPr id="32"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2.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7"/>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Basic AWS Whitebox Audit Methodology </a:t>
            </a:r>
            <a:endParaRPr>
              <a:latin typeface="Raleway ExtraBold"/>
              <a:ea typeface="Raleway ExtraBold"/>
              <a:cs typeface="Raleway ExtraBold"/>
              <a:sym typeface="Raleway ExtraBold"/>
            </a:endParaRPr>
          </a:p>
        </p:txBody>
      </p:sp>
      <p:sp>
        <p:nvSpPr>
          <p:cNvPr id="37" name="Google Shape;37;p7"/>
          <p:cNvSpPr txBox="1"/>
          <p:nvPr>
            <p:ph type="body" idx="1"/>
          </p:nvPr>
        </p:nvSpPr>
        <p:spPr>
          <a:xfrm>
            <a:off x="404775" y="914550"/>
            <a:ext cx="8520600" cy="3990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1400">
                <a:solidFill>
                  <a:schemeClr val="dk1"/>
                </a:solidFill>
              </a:rPr>
              <a:t>Starting Point:</a:t>
            </a:r>
            <a:endParaRPr sz="1400">
              <a:solidFill>
                <a:schemeClr val="dk1"/>
              </a:solidFill>
            </a:endParaRPr>
          </a:p>
          <a:p>
            <a:pPr marL="457200" lvl="0" indent="-317500" algn="l" rtl="0">
              <a:spcBef>
                <a:spcPts val="1200"/>
              </a:spcBef>
              <a:spcAft>
                <a:spcPts val="0"/>
              </a:spcAft>
              <a:buClr>
                <a:schemeClr val="dk1"/>
              </a:buClr>
              <a:buSzPts val="1400"/>
              <a:buChar char="●"/>
            </a:pPr>
            <a:r>
              <a:rPr lang="es" sz="1400">
                <a:solidFill>
                  <a:schemeClr val="dk1"/>
                </a:solidFill>
              </a:rPr>
              <a:t>You need to do an AWS audit of 1 or more AWS accounts of a client</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You somehow can access these accounts with the policy arn:aws:iam::aws:policy/ReadOnlyAccess</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You probably know nothing about the accounts</a:t>
            </a:r>
            <a:endParaRPr sz="1400">
              <a:solidFill>
                <a:schemeClr val="dk1"/>
              </a:solidFill>
            </a:endParaRPr>
          </a:p>
          <a:p>
            <a:pPr marL="0" lvl="0" indent="0" algn="l" rtl="0">
              <a:spcBef>
                <a:spcPts val="1200"/>
              </a:spcBef>
              <a:spcAft>
                <a:spcPts val="0"/>
              </a:spcAft>
              <a:buNone/>
            </a:pPr>
            <a:r>
              <a:rPr lang="es" sz="1400">
                <a:solidFill>
                  <a:schemeClr val="dk1"/>
                </a:solidFill>
              </a:rPr>
              <a:t>What to check:</a:t>
            </a:r>
            <a:endParaRPr sz="1400">
              <a:solidFill>
                <a:schemeClr val="dk1"/>
              </a:solidFill>
            </a:endParaRPr>
          </a:p>
          <a:p>
            <a:pPr marL="457200" lvl="0" indent="-317500" algn="l" rtl="0">
              <a:spcBef>
                <a:spcPts val="1200"/>
              </a:spcBef>
              <a:spcAft>
                <a:spcPts val="0"/>
              </a:spcAft>
              <a:buClr>
                <a:schemeClr val="dk1"/>
              </a:buClr>
              <a:buSzPts val="1400"/>
              <a:buChar char="●"/>
            </a:pPr>
            <a:r>
              <a:rPr lang="es" sz="1400">
                <a:solidFill>
                  <a:schemeClr val="dk1"/>
                </a:solidFill>
              </a:rPr>
              <a:t>Benchmark checks</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Services enumeration</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Exposed assets</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IAM Permissions</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Integrations</a:t>
            </a:r>
            <a:endParaRPr sz="1400">
              <a:solidFill>
                <a:schemeClr val="dk1"/>
              </a:solidFill>
            </a:endParaRPr>
          </a:p>
        </p:txBody>
      </p:sp>
      <p:sp>
        <p:nvSpPr>
          <p:cNvPr id="38" name="Google Shape;38;p7"/>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39"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3.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8"/>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Benchmark Checks</a:t>
            </a:r>
            <a:endParaRPr>
              <a:latin typeface="Raleway ExtraBold"/>
              <a:ea typeface="Raleway ExtraBold"/>
              <a:cs typeface="Raleway ExtraBold"/>
              <a:sym typeface="Raleway ExtraBold"/>
            </a:endParaRPr>
          </a:p>
        </p:txBody>
      </p:sp>
      <p:sp>
        <p:nvSpPr>
          <p:cNvPr id="44" name="Google Shape;44;p8"/>
          <p:cNvSpPr txBox="1"/>
          <p:nvPr>
            <p:ph type="body" idx="1"/>
          </p:nvPr>
        </p:nvSpPr>
        <p:spPr>
          <a:xfrm>
            <a:off x="311700" y="1152475"/>
            <a:ext cx="8520600" cy="39909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Clr>
                <a:schemeClr val="dk1"/>
              </a:buClr>
              <a:buSzPts val="1300"/>
              <a:buChar char="●"/>
            </a:pPr>
            <a:r>
              <a:rPr lang="es" sz="1300">
                <a:solidFill>
                  <a:schemeClr val="dk1"/>
                </a:solidFill>
              </a:rPr>
              <a:t>Initially we (usually) don’t have information about the AWS accounts → Running this checks automatically gives information about what is happening in the accounts &amp; find low hanging fruits</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These are checks such as AWS best practices, CIS Benchmark, custom checks from Cloudsploit or Prowler…</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They can be run automatically</a:t>
            </a:r>
            <a:endParaRPr sz="1300">
              <a:solidFill>
                <a:schemeClr val="dk1"/>
              </a:solidFill>
            </a:endParaRPr>
          </a:p>
          <a:p>
            <a:pPr marL="914400" lvl="1" indent="-311150" algn="l" rtl="0">
              <a:spcBef>
                <a:spcPts val="0"/>
              </a:spcBef>
              <a:spcAft>
                <a:spcPts val="0"/>
              </a:spcAft>
              <a:buClr>
                <a:schemeClr val="dk1"/>
              </a:buClr>
              <a:buSzPts val="1300"/>
              <a:buChar char="○"/>
            </a:pPr>
            <a:r>
              <a:rPr lang="es" sz="1300">
                <a:solidFill>
                  <a:schemeClr val="dk1"/>
                </a:solidFill>
              </a:rPr>
              <a:t>Although, if it’s your first time, I recommend you doing the CIS benchmark manually a couple of time and learn why are those checks being made</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Tools:</a:t>
            </a:r>
            <a:endParaRPr sz="1300">
              <a:solidFill>
                <a:schemeClr val="dk1"/>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3">
                  <a:extLst>
                    <a:ext uri="{A12FA001-AC4F-418D-AE19-62706E023703}">
                      <ahyp:hlinkClr val="tx"/>
                    </a:ext>
                  </a:extLst>
                </a:hlinkClick>
              </a:rPr>
              <a:t>https://github.com/turbot/steampipe-mod-aws-compliance</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4">
                  <a:extLst>
                    <a:ext uri="{A12FA001-AC4F-418D-AE19-62706E023703}">
                      <ahyp:hlinkClr val="tx"/>
                    </a:ext>
                  </a:extLst>
                </a:hlinkClick>
              </a:rPr>
              <a:t>https://github.com/turbot/steampipe-mod-aws-insights</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5">
                  <a:extLst>
                    <a:ext uri="{A12FA001-AC4F-418D-AE19-62706E023703}">
                      <ahyp:hlinkClr val="tx"/>
                    </a:ext>
                  </a:extLst>
                </a:hlinkClick>
              </a:rPr>
              <a:t>https://github.com/aquasecurity/cloudsploit</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6">
                  <a:extLst>
                    <a:ext uri="{A12FA001-AC4F-418D-AE19-62706E023703}">
                      <ahyp:hlinkClr val="tx"/>
                    </a:ext>
                  </a:extLst>
                </a:hlinkClick>
              </a:rPr>
              <a:t>https://github.com/prowler-cloud/prowler</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7">
                  <a:extLst>
                    <a:ext uri="{A12FA001-AC4F-418D-AE19-62706E023703}">
                      <ahyp:hlinkClr val="tx"/>
                    </a:ext>
                  </a:extLst>
                </a:hlinkClick>
              </a:rPr>
              <a:t>https://github.com/BishopFox/cloudfox</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8">
                  <a:extLst>
                    <a:ext uri="{A12FA001-AC4F-418D-AE19-62706E023703}">
                      <ahyp:hlinkClr val="tx"/>
                    </a:ext>
                  </a:extLst>
                </a:hlinkClick>
              </a:rPr>
              <a:t>https://github.com/nccgroup/ScoutSuite</a:t>
            </a:r>
            <a:endParaRPr sz="1300">
              <a:solidFill>
                <a:schemeClr val="accent4"/>
              </a:solidFill>
            </a:endParaRPr>
          </a:p>
        </p:txBody>
      </p:sp>
      <p:sp>
        <p:nvSpPr>
          <p:cNvPr id="45" name="Google Shape;45;p8"/>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46"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9"/>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Services Enumeration</a:t>
            </a:r>
            <a:endParaRPr>
              <a:latin typeface="Raleway ExtraBold"/>
              <a:ea typeface="Raleway ExtraBold"/>
              <a:cs typeface="Raleway ExtraBold"/>
              <a:sym typeface="Raleway ExtraBold"/>
            </a:endParaRPr>
          </a:p>
        </p:txBody>
      </p:sp>
      <p:sp>
        <p:nvSpPr>
          <p:cNvPr id="51" name="Google Shape;51;p9"/>
          <p:cNvSpPr txBox="1"/>
          <p:nvPr>
            <p:ph type="body" idx="1"/>
          </p:nvPr>
        </p:nvSpPr>
        <p:spPr>
          <a:xfrm>
            <a:off x="-50350" y="914550"/>
            <a:ext cx="8520600" cy="3990900"/>
          </a:xfrm>
          <a:prstGeom prst="rect">
            <a:avLst/>
          </a:prstGeom>
        </p:spPr>
        <p:txBody>
          <a:bodyPr spcFirstLastPara="1" wrap="square" lIns="91425" tIns="91425" rIns="91425" bIns="91425" anchor="t" anchorCtr="0">
            <a:normAutofit fontScale="92500" lnSpcReduction="20000"/>
          </a:bodyPr>
          <a:lstStyle/>
          <a:p>
            <a:pPr marL="457200" lvl="0" indent="-299085" algn="l" rtl="0">
              <a:lnSpc>
                <a:spcPct val="150000"/>
              </a:lnSpc>
              <a:spcBef>
                <a:spcPts val="0"/>
              </a:spcBef>
              <a:spcAft>
                <a:spcPts val="0"/>
              </a:spcAft>
              <a:buClr>
                <a:schemeClr val="dk1"/>
              </a:buClr>
              <a:buSzPct val="100000"/>
              <a:buChar char="●"/>
            </a:pPr>
            <a:r>
              <a:rPr lang="es" sz="1200">
                <a:solidFill>
                  <a:schemeClr val="dk1"/>
                </a:solidFill>
              </a:rPr>
              <a:t>In the previous step you should have found most of the services &amp; regions that are being used and you now should be familiar with most or all of the AWS accounts you need to test</a:t>
            </a:r>
            <a:endParaRPr sz="1200">
              <a:solidFill>
                <a:schemeClr val="dk1"/>
              </a:solidFill>
            </a:endParaRPr>
          </a:p>
          <a:p>
            <a:pPr marL="457200" lvl="0" indent="-299085" algn="l" rtl="0">
              <a:lnSpc>
                <a:spcPct val="150000"/>
              </a:lnSpc>
              <a:spcBef>
                <a:spcPts val="0"/>
              </a:spcBef>
              <a:spcAft>
                <a:spcPts val="0"/>
              </a:spcAft>
              <a:buClr>
                <a:schemeClr val="dk1"/>
              </a:buClr>
              <a:buSzPct val="100000"/>
              <a:buChar char="●"/>
            </a:pPr>
            <a:r>
              <a:rPr lang="es" sz="1200">
                <a:solidFill>
                  <a:schemeClr val="dk1"/>
                </a:solidFill>
              </a:rPr>
              <a:t>To confirm you found all the services and regions go to the billing space of each account and check of the services and regions that appear in there</a:t>
            </a:r>
            <a:endParaRPr sz="1200">
              <a:solidFill>
                <a:schemeClr val="dk1"/>
              </a:solidFill>
            </a:endParaRPr>
          </a:p>
          <a:p>
            <a:pPr marL="914400" lvl="1" indent="-299085" algn="l" rtl="0">
              <a:lnSpc>
                <a:spcPct val="150000"/>
              </a:lnSpc>
              <a:spcBef>
                <a:spcPts val="0"/>
              </a:spcBef>
              <a:spcAft>
                <a:spcPts val="0"/>
              </a:spcAft>
              <a:buClr>
                <a:schemeClr val="dk1"/>
              </a:buClr>
              <a:buSzPct val="100000"/>
              <a:buChar char="○"/>
            </a:pPr>
            <a:r>
              <a:rPr lang="es" sz="1200">
                <a:solidFill>
                  <a:schemeClr val="dk1"/>
                </a:solidFill>
              </a:rPr>
              <a:t>In a URL such as </a:t>
            </a:r>
            <a:r>
              <a:rPr lang="es" sz="1200" u="sng">
                <a:solidFill>
                  <a:schemeClr val="accent4"/>
                </a:solidFill>
                <a:hlinkClick r:id="rId3">
                  <a:extLst>
                    <a:ext uri="{A12FA001-AC4F-418D-AE19-62706E023703}">
                      <ahyp:hlinkClr val="tx"/>
                    </a:ext>
                  </a:extLst>
                </a:hlinkClick>
              </a:rPr>
              <a:t>https://us-east-1.console.aws.amazon.com/billing/home?#/bills?year=2023&amp;month=4</a:t>
            </a:r>
            <a:r>
              <a:rPr lang="es" sz="1200">
                <a:solidFill>
                  <a:schemeClr val="accent4"/>
                </a:solidFill>
              </a:rPr>
              <a:t> </a:t>
            </a:r>
            <a:r>
              <a:rPr lang="es" sz="1200">
                <a:solidFill>
                  <a:schemeClr val="dk1"/>
                </a:solidFill>
              </a:rPr>
              <a:t>you should be able to find this information</a:t>
            </a:r>
            <a:endParaRPr sz="1200">
              <a:solidFill>
                <a:schemeClr val="dk1"/>
              </a:solidFill>
            </a:endParaRPr>
          </a:p>
          <a:p>
            <a:pPr marL="457200" lvl="0" indent="-299085" algn="l" rtl="0">
              <a:lnSpc>
                <a:spcPct val="150000"/>
              </a:lnSpc>
              <a:spcBef>
                <a:spcPts val="0"/>
              </a:spcBef>
              <a:spcAft>
                <a:spcPts val="0"/>
              </a:spcAft>
              <a:buClr>
                <a:schemeClr val="dk1"/>
              </a:buClr>
              <a:buSzPct val="100000"/>
              <a:buChar char="●"/>
            </a:pPr>
            <a:r>
              <a:rPr lang="es" sz="1200">
                <a:solidFill>
                  <a:schemeClr val="dk1"/>
                </a:solidFill>
              </a:rPr>
              <a:t>Once confirmed services &amp; regions &amp; having found the</a:t>
            </a:r>
            <a:br>
              <a:rPr lang="es" sz="1200">
                <a:solidFill>
                  <a:schemeClr val="dk1"/>
                </a:solidFill>
              </a:rPr>
            </a:br>
            <a:r>
              <a:rPr lang="es" sz="1200">
                <a:solidFill>
                  <a:schemeClr val="dk1"/>
                </a:solidFill>
              </a:rPr>
              <a:t>low </a:t>
            </a:r>
            <a:r>
              <a:rPr lang="es" sz="1200">
                <a:solidFill>
                  <a:schemeClr val="dk1"/>
                </a:solidFill>
              </a:rPr>
              <a:t>hanging</a:t>
            </a:r>
            <a:r>
              <a:rPr lang="es" sz="1200">
                <a:solidFill>
                  <a:schemeClr val="dk1"/>
                </a:solidFill>
              </a:rPr>
              <a:t> fruits previously, it’s time to check the services</a:t>
            </a:r>
            <a:br>
              <a:rPr lang="es" sz="1200">
                <a:solidFill>
                  <a:schemeClr val="dk1"/>
                </a:solidFill>
              </a:rPr>
            </a:br>
            <a:r>
              <a:rPr lang="es" sz="1200">
                <a:solidFill>
                  <a:schemeClr val="dk1"/>
                </a:solidFill>
              </a:rPr>
              <a:t>manually, learn what they are used for, how are they connected</a:t>
            </a:r>
            <a:br>
              <a:rPr lang="es" sz="1200">
                <a:solidFill>
                  <a:schemeClr val="dk1"/>
                </a:solidFill>
              </a:rPr>
            </a:br>
            <a:r>
              <a:rPr lang="es" sz="1200">
                <a:solidFill>
                  <a:schemeClr val="dk1"/>
                </a:solidFill>
              </a:rPr>
              <a:t>between them, and confirm the previous findings.</a:t>
            </a:r>
            <a:endParaRPr sz="1200">
              <a:solidFill>
                <a:schemeClr val="dk1"/>
              </a:solidFill>
            </a:endParaRPr>
          </a:p>
          <a:p>
            <a:pPr marL="914400" lvl="1" indent="-299085" algn="l" rtl="0">
              <a:lnSpc>
                <a:spcPct val="150000"/>
              </a:lnSpc>
              <a:spcBef>
                <a:spcPts val="0"/>
              </a:spcBef>
              <a:spcAft>
                <a:spcPts val="0"/>
              </a:spcAft>
              <a:buClr>
                <a:schemeClr val="dk1"/>
              </a:buClr>
              <a:buSzPct val="100000"/>
              <a:buChar char="○"/>
            </a:pPr>
            <a:r>
              <a:rPr lang="es" sz="1200">
                <a:solidFill>
                  <a:schemeClr val="dk1"/>
                </a:solidFill>
              </a:rPr>
              <a:t>Some clients will be using AWS services you are not</a:t>
            </a:r>
            <a:br>
              <a:rPr lang="es" sz="1200">
                <a:solidFill>
                  <a:schemeClr val="dk1"/>
                </a:solidFill>
              </a:rPr>
            </a:br>
            <a:r>
              <a:rPr lang="es" sz="1200">
                <a:solidFill>
                  <a:schemeClr val="dk1"/>
                </a:solidFill>
              </a:rPr>
              <a:t>familiar with. This is usually a great </a:t>
            </a:r>
            <a:r>
              <a:rPr lang="es" sz="1200">
                <a:solidFill>
                  <a:schemeClr val="dk1"/>
                </a:solidFill>
              </a:rPr>
              <a:t>opportunity</a:t>
            </a:r>
            <a:r>
              <a:rPr lang="es" sz="1200">
                <a:solidFill>
                  <a:schemeClr val="dk1"/>
                </a:solidFill>
              </a:rPr>
              <a:t> to spend</a:t>
            </a:r>
            <a:br>
              <a:rPr lang="es" sz="1200">
                <a:solidFill>
                  <a:schemeClr val="dk1"/>
                </a:solidFill>
              </a:rPr>
            </a:br>
            <a:r>
              <a:rPr lang="es" sz="1200">
                <a:solidFill>
                  <a:schemeClr val="dk1"/>
                </a:solidFill>
              </a:rPr>
              <a:t>a few hours learning about them (and sending PRs to</a:t>
            </a:r>
            <a:br>
              <a:rPr lang="es" sz="1200">
                <a:solidFill>
                  <a:schemeClr val="dk1"/>
                </a:solidFill>
              </a:rPr>
            </a:br>
            <a:r>
              <a:rPr lang="es" sz="1200">
                <a:solidFill>
                  <a:schemeClr val="dk1"/>
                </a:solidFill>
              </a:rPr>
              <a:t>HackTricks cloud if you find anything new).</a:t>
            </a:r>
            <a:endParaRPr sz="1200">
              <a:solidFill>
                <a:schemeClr val="dk1"/>
              </a:solidFill>
            </a:endParaRPr>
          </a:p>
          <a:p>
            <a:pPr marL="0" lvl="0" indent="0" algn="l" rtl="0">
              <a:lnSpc>
                <a:spcPct val="150000"/>
              </a:lnSpc>
              <a:spcBef>
                <a:spcPts val="1200"/>
              </a:spcBef>
              <a:spcAft>
                <a:spcPts val="1200"/>
              </a:spcAft>
              <a:buNone/>
            </a:pPr>
            <a:r>
              <a:t/>
            </a:r>
            <a:endParaRPr sz="1200">
              <a:solidFill>
                <a:schemeClr val="dk1"/>
              </a:solidFill>
            </a:endParaRPr>
          </a:p>
        </p:txBody>
      </p:sp>
      <p:pic>
        <p:nvPicPr>
          <p:cNvPr id="52" name="Google Shape;52;p9"/>
          <p:cNvPicPr preferRelativeResize="0"/>
          <p:nvPr/>
        </p:nvPicPr>
        <p:blipFill>
          <a:blip r:embed="rId4">
            <a:alphaModFix/>
          </a:blip>
          <a:stretch>
            <a:fillRect/>
          </a:stretch>
        </p:blipFill>
        <p:spPr>
          <a:xfrm>
            <a:off x="6010825" y="2333850"/>
            <a:ext cx="2459424" cy="1876099"/>
          </a:xfrm>
          <a:prstGeom prst="rect">
            <a:avLst/>
          </a:prstGeom>
          <a:noFill/>
          <a:ln>
            <a:noFill/>
          </a:ln>
        </p:spPr>
      </p:pic>
      <p:sp>
        <p:nvSpPr>
          <p:cNvPr id="53" name="Google Shape;53;p9"/>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54"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0"/>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Exposed Assets</a:t>
            </a:r>
            <a:endParaRPr>
              <a:latin typeface="Raleway ExtraBold"/>
              <a:ea typeface="Raleway ExtraBold"/>
              <a:cs typeface="Raleway ExtraBold"/>
              <a:sym typeface="Raleway ExtraBold"/>
            </a:endParaRPr>
          </a:p>
        </p:txBody>
      </p:sp>
      <p:sp>
        <p:nvSpPr>
          <p:cNvPr id="59" name="Google Shape;59;p10"/>
          <p:cNvSpPr txBox="1"/>
          <p:nvPr>
            <p:ph type="body" idx="1"/>
          </p:nvPr>
        </p:nvSpPr>
        <p:spPr>
          <a:xfrm>
            <a:off x="373775" y="945325"/>
            <a:ext cx="8520600" cy="39909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Clr>
                <a:schemeClr val="dk1"/>
              </a:buClr>
              <a:buSzPts val="1300"/>
              <a:buChar char="●"/>
            </a:pPr>
            <a:r>
              <a:rPr lang="es" sz="1300">
                <a:solidFill>
                  <a:schemeClr val="dk1"/>
                </a:solidFill>
              </a:rPr>
              <a:t>Now you have a full understanding about what is happening in the AWS accounts it’s time to focus on what is being exposed.</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In AWS (and cloud in general) there are 2 main ways to expose assets:</a:t>
            </a:r>
            <a:endParaRPr sz="1300">
              <a:solidFill>
                <a:schemeClr val="dk1"/>
              </a:solidFill>
            </a:endParaRPr>
          </a:p>
          <a:p>
            <a:pPr marL="914400" lvl="1" indent="-311150" algn="l" rtl="0">
              <a:spcBef>
                <a:spcPts val="0"/>
              </a:spcBef>
              <a:spcAft>
                <a:spcPts val="0"/>
              </a:spcAft>
              <a:buClr>
                <a:schemeClr val="dk1"/>
              </a:buClr>
              <a:buSzPts val="1300"/>
              <a:buChar char="○"/>
            </a:pPr>
            <a:r>
              <a:rPr lang="es" sz="1300">
                <a:solidFill>
                  <a:schemeClr val="dk1"/>
                </a:solidFill>
              </a:rPr>
              <a:t>In a </a:t>
            </a:r>
            <a:r>
              <a:rPr lang="es" sz="1300">
                <a:solidFill>
                  <a:schemeClr val="dk1"/>
                </a:solidFill>
              </a:rPr>
              <a:t>traditional</a:t>
            </a:r>
            <a:r>
              <a:rPr lang="es" sz="1300">
                <a:solidFill>
                  <a:schemeClr val="dk1"/>
                </a:solidFill>
              </a:rPr>
              <a:t> way exposing ports and network services to the Internet.</a:t>
            </a:r>
            <a:endParaRPr sz="1300">
              <a:solidFill>
                <a:schemeClr val="dk1"/>
              </a:solidFill>
            </a:endParaRPr>
          </a:p>
          <a:p>
            <a:pPr marL="1371600" lvl="2" indent="-311150" algn="l" rtl="0">
              <a:spcBef>
                <a:spcPts val="0"/>
              </a:spcBef>
              <a:spcAft>
                <a:spcPts val="0"/>
              </a:spcAft>
              <a:buClr>
                <a:schemeClr val="dk1"/>
              </a:buClr>
              <a:buSzPts val="1300"/>
              <a:buChar char="■"/>
            </a:pPr>
            <a:r>
              <a:rPr lang="es" sz="1300">
                <a:solidFill>
                  <a:schemeClr val="dk1"/>
                </a:solidFill>
              </a:rPr>
              <a:t>This could be done opening network ACLs &amp; security groups, or exposing service ports to the Internet such as database ports.</a:t>
            </a:r>
            <a:endParaRPr sz="1300">
              <a:solidFill>
                <a:schemeClr val="dk1"/>
              </a:solidFill>
            </a:endParaRPr>
          </a:p>
          <a:p>
            <a:pPr marL="914400" lvl="1" indent="-311150" algn="l" rtl="0">
              <a:spcBef>
                <a:spcPts val="0"/>
              </a:spcBef>
              <a:spcAft>
                <a:spcPts val="0"/>
              </a:spcAft>
              <a:buClr>
                <a:schemeClr val="dk1"/>
              </a:buClr>
              <a:buSzPts val="1300"/>
              <a:buChar char="○"/>
            </a:pPr>
            <a:r>
              <a:rPr lang="es" sz="1300">
                <a:solidFill>
                  <a:schemeClr val="dk1"/>
                </a:solidFill>
              </a:rPr>
              <a:t>Via IAM and Resource policies allowing everybody unauthenticated on the Internet, anyone authenticated in any AWS account, anyone from third party AWS accounts or specific principals from external accounts. </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This is a very sensitive phase because you should be able to find the AWS misconfigurations that could allow an attacker to get a foothold inside the AWS accounts</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This phase could be done during the first &amp; second phases</a:t>
            </a:r>
            <a:endParaRPr sz="1300">
              <a:solidFill>
                <a:schemeClr val="dk1"/>
              </a:solidFill>
            </a:endParaRPr>
          </a:p>
          <a:p>
            <a:pPr marL="457200" lvl="0" indent="-311150" algn="l" rtl="0">
              <a:spcBef>
                <a:spcPts val="0"/>
              </a:spcBef>
              <a:spcAft>
                <a:spcPts val="0"/>
              </a:spcAft>
              <a:buClr>
                <a:schemeClr val="dk1"/>
              </a:buClr>
              <a:buSzPts val="1300"/>
              <a:buChar char="●"/>
            </a:pPr>
            <a:r>
              <a:rPr lang="es" sz="1300">
                <a:solidFill>
                  <a:schemeClr val="dk1"/>
                </a:solidFill>
              </a:rPr>
              <a:t>Some extra tools that might help:</a:t>
            </a:r>
            <a:endParaRPr sz="1300">
              <a:solidFill>
                <a:schemeClr val="dk1"/>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3">
                  <a:extLst>
                    <a:ext uri="{A12FA001-AC4F-418D-AE19-62706E023703}">
                      <ahyp:hlinkClr val="tx"/>
                    </a:ext>
                  </a:extLst>
                </a:hlinkClick>
              </a:rPr>
              <a:t>https://github.com/turbot/steampipe-mod-aws-perimeter</a:t>
            </a:r>
            <a:endParaRPr sz="1300">
              <a:solidFill>
                <a:schemeClr val="accent4"/>
              </a:solidFill>
            </a:endParaRPr>
          </a:p>
          <a:p>
            <a:pPr marL="914400" lvl="1" indent="-311150" algn="l" rtl="0">
              <a:spcBef>
                <a:spcPts val="0"/>
              </a:spcBef>
              <a:spcAft>
                <a:spcPts val="0"/>
              </a:spcAft>
              <a:buClr>
                <a:schemeClr val="accent4"/>
              </a:buClr>
              <a:buSzPts val="1300"/>
              <a:buChar char="○"/>
            </a:pPr>
            <a:r>
              <a:rPr lang="es" sz="1300" u="sng">
                <a:solidFill>
                  <a:schemeClr val="accent4"/>
                </a:solidFill>
                <a:hlinkClick r:id="rId4">
                  <a:extLst>
                    <a:ext uri="{A12FA001-AC4F-418D-AE19-62706E023703}">
                      <ahyp:hlinkClr val="tx"/>
                    </a:ext>
                  </a:extLst>
                </a:hlinkClick>
              </a:rPr>
              <a:t>https://github.com/turbot/steampipe-mod-aws-insights</a:t>
            </a:r>
            <a:endParaRPr sz="1300">
              <a:solidFill>
                <a:schemeClr val="accent4"/>
              </a:solidFill>
            </a:endParaRPr>
          </a:p>
        </p:txBody>
      </p:sp>
      <p:sp>
        <p:nvSpPr>
          <p:cNvPr id="60" name="Google Shape;60;p10"/>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61"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6.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1"/>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IAM Permissions</a:t>
            </a:r>
            <a:endParaRPr>
              <a:latin typeface="Raleway ExtraBold"/>
              <a:ea typeface="Raleway ExtraBold"/>
              <a:cs typeface="Raleway ExtraBold"/>
              <a:sym typeface="Raleway ExtraBold"/>
            </a:endParaRPr>
          </a:p>
        </p:txBody>
      </p:sp>
      <p:sp>
        <p:nvSpPr>
          <p:cNvPr id="66" name="Google Shape;66;p11"/>
          <p:cNvSpPr txBox="1"/>
          <p:nvPr>
            <p:ph type="body" idx="1"/>
          </p:nvPr>
        </p:nvSpPr>
        <p:spPr>
          <a:xfrm>
            <a:off x="311700" y="1017725"/>
            <a:ext cx="8520600" cy="3990900"/>
          </a:xfrm>
          <a:prstGeom prst="rect">
            <a:avLst/>
          </a:prstGeom>
        </p:spPr>
        <p:txBody>
          <a:bodyPr spcFirstLastPara="1" wrap="square" lIns="91425" tIns="91425" rIns="91425" bIns="91425" anchor="t" anchorCtr="0">
            <a:noAutofit/>
          </a:bodyPr>
          <a:lstStyle/>
          <a:p>
            <a:pPr marL="457200" lvl="0" indent="-288107" algn="l" rtl="0">
              <a:lnSpc>
                <a:spcPct val="140000"/>
              </a:lnSpc>
              <a:spcBef>
                <a:spcPts val="0"/>
              </a:spcBef>
              <a:spcAft>
                <a:spcPts val="0"/>
              </a:spcAft>
              <a:buClr>
                <a:schemeClr val="dk1"/>
              </a:buClr>
              <a:buSzPts val="937"/>
              <a:buChar char="●"/>
            </a:pPr>
            <a:r>
              <a:rPr lang="es" sz="937">
                <a:solidFill>
                  <a:schemeClr val="dk1"/>
                </a:solidFill>
              </a:rPr>
              <a:t>Now you have a full understanding about what is happening in the AWS accounts, how is every service </a:t>
            </a:r>
            <a:r>
              <a:rPr lang="es" sz="937">
                <a:solidFill>
                  <a:schemeClr val="dk1"/>
                </a:solidFill>
              </a:rPr>
              <a:t>related &amp; how are services being exposed</a:t>
            </a:r>
            <a:endParaRPr sz="937">
              <a:solidFill>
                <a:schemeClr val="dk1"/>
              </a:solidFill>
            </a:endParaRPr>
          </a:p>
          <a:p>
            <a:pPr marL="457200" lvl="0" indent="-288107" algn="l" rtl="0">
              <a:lnSpc>
                <a:spcPct val="140000"/>
              </a:lnSpc>
              <a:spcBef>
                <a:spcPts val="0"/>
              </a:spcBef>
              <a:spcAft>
                <a:spcPts val="0"/>
              </a:spcAft>
              <a:buClr>
                <a:schemeClr val="dk1"/>
              </a:buClr>
              <a:buSzPts val="937"/>
              <a:buChar char="●"/>
            </a:pPr>
            <a:r>
              <a:rPr lang="es" sz="937">
                <a:solidFill>
                  <a:schemeClr val="dk1"/>
                </a:solidFill>
              </a:rPr>
              <a:t>In this phase you need to identify all the potentially dangerous IAM permissions being given to principals (users, groups, roles).</a:t>
            </a:r>
            <a:endParaRPr sz="937">
              <a:solidFill>
                <a:schemeClr val="dk1"/>
              </a:solidFill>
            </a:endParaRPr>
          </a:p>
          <a:p>
            <a:pPr marL="457200" lvl="0" indent="-288107" algn="l" rtl="0">
              <a:lnSpc>
                <a:spcPct val="140000"/>
              </a:lnSpc>
              <a:spcBef>
                <a:spcPts val="0"/>
              </a:spcBef>
              <a:spcAft>
                <a:spcPts val="0"/>
              </a:spcAft>
              <a:buClr>
                <a:schemeClr val="dk1"/>
              </a:buClr>
              <a:buSzPts val="937"/>
              <a:buChar char="●"/>
            </a:pPr>
            <a:r>
              <a:rPr lang="es" sz="937">
                <a:solidFill>
                  <a:schemeClr val="dk1"/>
                </a:solidFill>
              </a:rPr>
              <a:t>You need to understand what are “potentially dangerous” IAM permissions. I divide them in 2 categories:</a:t>
            </a:r>
            <a:endParaRPr sz="937">
              <a:solidFill>
                <a:schemeClr val="dk1"/>
              </a:solidFill>
            </a:endParaRPr>
          </a:p>
          <a:p>
            <a:pPr marL="914400" lvl="1" indent="-288107" algn="l" rtl="0">
              <a:lnSpc>
                <a:spcPct val="140000"/>
              </a:lnSpc>
              <a:spcBef>
                <a:spcPts val="0"/>
              </a:spcBef>
              <a:spcAft>
                <a:spcPts val="0"/>
              </a:spcAft>
              <a:buClr>
                <a:schemeClr val="dk1"/>
              </a:buClr>
              <a:buSzPts val="937"/>
              <a:buChar char="○"/>
            </a:pPr>
            <a:r>
              <a:rPr lang="es" sz="937">
                <a:solidFill>
                  <a:schemeClr val="dk1"/>
                </a:solidFill>
              </a:rPr>
              <a:t>Privilege Escalation: These are set of IAM permissions that would allow a principal to get credentials for another principal.</a:t>
            </a:r>
            <a:endParaRPr sz="937">
              <a:solidFill>
                <a:schemeClr val="dk1"/>
              </a:solidFill>
            </a:endParaRPr>
          </a:p>
          <a:p>
            <a:pPr marL="1371600" lvl="2" indent="-288107" algn="l" rtl="0">
              <a:lnSpc>
                <a:spcPct val="140000"/>
              </a:lnSpc>
              <a:spcBef>
                <a:spcPts val="0"/>
              </a:spcBef>
              <a:spcAft>
                <a:spcPts val="0"/>
              </a:spcAft>
              <a:buClr>
                <a:schemeClr val="dk1"/>
              </a:buClr>
              <a:buSzPts val="937"/>
              <a:buChar char="■"/>
            </a:pPr>
            <a:r>
              <a:rPr lang="es" sz="937">
                <a:solidFill>
                  <a:schemeClr val="dk1"/>
                </a:solidFill>
              </a:rPr>
              <a:t>e.g. A principal can create Lambda functions with any code and attach any lambda IAM role</a:t>
            </a:r>
            <a:endParaRPr sz="937">
              <a:solidFill>
                <a:schemeClr val="dk1"/>
              </a:solidFill>
            </a:endParaRPr>
          </a:p>
          <a:p>
            <a:pPr marL="1371600" lvl="2" indent="-288107" algn="l" rtl="0">
              <a:lnSpc>
                <a:spcPct val="140000"/>
              </a:lnSpc>
              <a:spcBef>
                <a:spcPts val="0"/>
              </a:spcBef>
              <a:spcAft>
                <a:spcPts val="0"/>
              </a:spcAft>
              <a:buClr>
                <a:schemeClr val="accent4"/>
              </a:buClr>
              <a:buSzPts val="937"/>
              <a:buChar char="■"/>
            </a:pPr>
            <a:r>
              <a:rPr lang="es" sz="937" u="sng">
                <a:solidFill>
                  <a:schemeClr val="accent4"/>
                </a:solidFill>
                <a:hlinkClick r:id="rId3">
                  <a:extLst>
                    <a:ext uri="{A12FA001-AC4F-418D-AE19-62706E023703}">
                      <ahyp:hlinkClr val="tx"/>
                    </a:ext>
                  </a:extLst>
                </a:hlinkClick>
              </a:rPr>
              <a:t>https://cloud.hacktricks.xyz/pentesting-cloud/aws-security/aws-privilege-escalation</a:t>
            </a:r>
            <a:endParaRPr sz="937">
              <a:solidFill>
                <a:schemeClr val="accent4"/>
              </a:solidFill>
            </a:endParaRPr>
          </a:p>
          <a:p>
            <a:pPr marL="914400" lvl="1" indent="-288107" algn="l" rtl="0">
              <a:lnSpc>
                <a:spcPct val="140000"/>
              </a:lnSpc>
              <a:spcBef>
                <a:spcPts val="0"/>
              </a:spcBef>
              <a:spcAft>
                <a:spcPts val="0"/>
              </a:spcAft>
              <a:buClr>
                <a:schemeClr val="dk1"/>
              </a:buClr>
              <a:buSzPts val="937"/>
              <a:buChar char="○"/>
            </a:pPr>
            <a:r>
              <a:rPr lang="es" sz="937">
                <a:solidFill>
                  <a:schemeClr val="dk1"/>
                </a:solidFill>
              </a:rPr>
              <a:t>Post-Exploitation: These are IAM permissions that could allow a user to misuse a service causing any kind of potential damage</a:t>
            </a:r>
            <a:endParaRPr sz="937">
              <a:solidFill>
                <a:schemeClr val="dk1"/>
              </a:solidFill>
            </a:endParaRPr>
          </a:p>
          <a:p>
            <a:pPr marL="1371600" lvl="2" indent="-288107" algn="l" rtl="0">
              <a:lnSpc>
                <a:spcPct val="140000"/>
              </a:lnSpc>
              <a:spcBef>
                <a:spcPts val="0"/>
              </a:spcBef>
              <a:spcAft>
                <a:spcPts val="0"/>
              </a:spcAft>
              <a:buClr>
                <a:schemeClr val="dk1"/>
              </a:buClr>
              <a:buSzPts val="937"/>
              <a:buChar char="■"/>
            </a:pPr>
            <a:r>
              <a:rPr lang="es" sz="937">
                <a:solidFill>
                  <a:schemeClr val="dk1"/>
                </a:solidFill>
              </a:rPr>
              <a:t>Stop running services, add persistence, create new instances, run code, read sensitive information, overwrite information…</a:t>
            </a:r>
            <a:endParaRPr sz="937">
              <a:solidFill>
                <a:schemeClr val="dk1"/>
              </a:solidFill>
            </a:endParaRPr>
          </a:p>
          <a:p>
            <a:pPr marL="457200" lvl="0" indent="-288107" algn="l" rtl="0">
              <a:lnSpc>
                <a:spcPct val="140000"/>
              </a:lnSpc>
              <a:spcBef>
                <a:spcPts val="0"/>
              </a:spcBef>
              <a:spcAft>
                <a:spcPts val="0"/>
              </a:spcAft>
              <a:buClr>
                <a:schemeClr val="dk1"/>
              </a:buClr>
              <a:buSzPts val="937"/>
              <a:buChar char="●"/>
            </a:pPr>
            <a:r>
              <a:rPr lang="es" sz="937">
                <a:solidFill>
                  <a:schemeClr val="dk1"/>
                </a:solidFill>
              </a:rPr>
              <a:t>Some tools that could help with this are:</a:t>
            </a:r>
            <a:endParaRPr sz="937">
              <a:solidFill>
                <a:schemeClr val="dk1"/>
              </a:solidFill>
            </a:endParaRPr>
          </a:p>
          <a:p>
            <a:pPr marL="914400" lvl="1" indent="-288107" algn="l" rtl="0">
              <a:lnSpc>
                <a:spcPct val="140000"/>
              </a:lnSpc>
              <a:spcBef>
                <a:spcPts val="0"/>
              </a:spcBef>
              <a:spcAft>
                <a:spcPts val="0"/>
              </a:spcAft>
              <a:buClr>
                <a:schemeClr val="accent4"/>
              </a:buClr>
              <a:buSzPts val="937"/>
              <a:buChar char="○"/>
            </a:pPr>
            <a:r>
              <a:rPr lang="es" sz="937" u="sng">
                <a:solidFill>
                  <a:schemeClr val="accent4"/>
                </a:solidFill>
                <a:hlinkClick r:id="rId4">
                  <a:extLst>
                    <a:ext uri="{A12FA001-AC4F-418D-AE19-62706E023703}">
                      <ahyp:hlinkClr val="tx"/>
                    </a:ext>
                  </a:extLst>
                </a:hlinkClick>
              </a:rPr>
              <a:t>https://github.com/carlospolop/aws_sensitive_permissions</a:t>
            </a:r>
            <a:endParaRPr sz="937">
              <a:solidFill>
                <a:schemeClr val="accent4"/>
              </a:solidFill>
            </a:endParaRPr>
          </a:p>
          <a:p>
            <a:pPr marL="914400" lvl="1" indent="-288107" algn="l" rtl="0">
              <a:lnSpc>
                <a:spcPct val="140000"/>
              </a:lnSpc>
              <a:spcBef>
                <a:spcPts val="0"/>
              </a:spcBef>
              <a:spcAft>
                <a:spcPts val="0"/>
              </a:spcAft>
              <a:buClr>
                <a:schemeClr val="accent4"/>
              </a:buClr>
              <a:buSzPts val="937"/>
              <a:buChar char="○"/>
            </a:pPr>
            <a:r>
              <a:rPr lang="es" sz="937" u="sng">
                <a:solidFill>
                  <a:schemeClr val="accent4"/>
                </a:solidFill>
                <a:hlinkClick r:id="rId5">
                  <a:extLst>
                    <a:ext uri="{A12FA001-AC4F-418D-AE19-62706E023703}">
                      <ahyp:hlinkClr val="tx"/>
                    </a:ext>
                  </a:extLst>
                </a:hlinkClick>
              </a:rPr>
              <a:t>https://github.com/duo-labs/cloudmapper</a:t>
            </a:r>
            <a:endParaRPr sz="937">
              <a:solidFill>
                <a:schemeClr val="accent4"/>
              </a:solidFill>
            </a:endParaRPr>
          </a:p>
          <a:p>
            <a:pPr marL="914400" lvl="1" indent="-288107" algn="l" rtl="0">
              <a:lnSpc>
                <a:spcPct val="140000"/>
              </a:lnSpc>
              <a:spcBef>
                <a:spcPts val="0"/>
              </a:spcBef>
              <a:spcAft>
                <a:spcPts val="0"/>
              </a:spcAft>
              <a:buClr>
                <a:schemeClr val="accent4"/>
              </a:buClr>
              <a:buSzPts val="937"/>
              <a:buChar char="○"/>
            </a:pPr>
            <a:r>
              <a:rPr lang="es" sz="937" u="sng">
                <a:solidFill>
                  <a:schemeClr val="accent4"/>
                </a:solidFill>
                <a:hlinkClick r:id="rId6">
                  <a:extLst>
                    <a:ext uri="{A12FA001-AC4F-418D-AE19-62706E023703}">
                      <ahyp:hlinkClr val="tx"/>
                    </a:ext>
                  </a:extLst>
                </a:hlinkClick>
              </a:rPr>
              <a:t>https://github.com/nccgroup/PMapper</a:t>
            </a:r>
            <a:endParaRPr sz="937">
              <a:solidFill>
                <a:schemeClr val="accent4"/>
              </a:solidFill>
            </a:endParaRPr>
          </a:p>
          <a:p>
            <a:pPr marL="914400" lvl="1" indent="-288107" algn="l" rtl="0">
              <a:lnSpc>
                <a:spcPct val="140000"/>
              </a:lnSpc>
              <a:spcBef>
                <a:spcPts val="0"/>
              </a:spcBef>
              <a:spcAft>
                <a:spcPts val="0"/>
              </a:spcAft>
              <a:buClr>
                <a:schemeClr val="accent4"/>
              </a:buClr>
              <a:buSzPts val="937"/>
              <a:buChar char="○"/>
            </a:pPr>
            <a:r>
              <a:rPr lang="es" sz="937" u="sng">
                <a:solidFill>
                  <a:schemeClr val="accent4"/>
                </a:solidFill>
                <a:hlinkClick r:id="rId7">
                  <a:extLst>
                    <a:ext uri="{A12FA001-AC4F-418D-AE19-62706E023703}">
                      <ahyp:hlinkClr val="tx"/>
                    </a:ext>
                  </a:extLst>
                </a:hlinkClick>
              </a:rPr>
              <a:t>https://github.com/salesforce/cloudsplaining</a:t>
            </a:r>
            <a:endParaRPr sz="937">
              <a:solidFill>
                <a:schemeClr val="accent4"/>
              </a:solidFill>
            </a:endParaRPr>
          </a:p>
        </p:txBody>
      </p:sp>
      <p:sp>
        <p:nvSpPr>
          <p:cNvPr id="67" name="Google Shape;67;p11"/>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68"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2"/>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Integrations</a:t>
            </a:r>
            <a:endParaRPr>
              <a:latin typeface="Raleway ExtraBold"/>
              <a:ea typeface="Raleway ExtraBold"/>
              <a:cs typeface="Raleway ExtraBold"/>
              <a:sym typeface="Raleway ExtraBold"/>
            </a:endParaRPr>
          </a:p>
        </p:txBody>
      </p:sp>
      <p:sp>
        <p:nvSpPr>
          <p:cNvPr id="73" name="Google Shape;73;p12"/>
          <p:cNvSpPr txBox="1"/>
          <p:nvPr>
            <p:ph type="body" idx="1"/>
          </p:nvPr>
        </p:nvSpPr>
        <p:spPr>
          <a:xfrm>
            <a:off x="311700" y="966300"/>
            <a:ext cx="8520600" cy="3990900"/>
          </a:xfrm>
          <a:prstGeom prst="rect">
            <a:avLst/>
          </a:prstGeom>
        </p:spPr>
        <p:txBody>
          <a:bodyPr spcFirstLastPara="1" wrap="square" lIns="91425" tIns="91425" rIns="91425" bIns="91425" anchor="t" anchorCtr="0">
            <a:normAutofit lnSpcReduction="20000"/>
          </a:bodyPr>
          <a:lstStyle/>
          <a:p>
            <a:pPr marL="457200" lvl="0" indent="-311150" algn="l" rtl="0">
              <a:lnSpc>
                <a:spcPct val="150000"/>
              </a:lnSpc>
              <a:spcBef>
                <a:spcPts val="0"/>
              </a:spcBef>
              <a:spcAft>
                <a:spcPts val="0"/>
              </a:spcAft>
              <a:buClr>
                <a:schemeClr val="dk1"/>
              </a:buClr>
              <a:buSzPts val="1300"/>
              <a:buChar char="●"/>
            </a:pPr>
            <a:r>
              <a:rPr lang="es" sz="1300">
                <a:solidFill>
                  <a:schemeClr val="dk1"/>
                </a:solidFill>
              </a:rPr>
              <a:t>Now you have a full understanding about what is happening in the AWS accounts, how is every service related, how are services being exposed &amp; which principals are too privileged</a:t>
            </a:r>
            <a:endParaRPr sz="1300">
              <a:solidFill>
                <a:schemeClr val="dk1"/>
              </a:solidFill>
            </a:endParaRPr>
          </a:p>
          <a:p>
            <a:pPr marL="457200" lvl="0" indent="-311150" algn="l" rtl="0">
              <a:lnSpc>
                <a:spcPct val="150000"/>
              </a:lnSpc>
              <a:spcBef>
                <a:spcPts val="0"/>
              </a:spcBef>
              <a:spcAft>
                <a:spcPts val="0"/>
              </a:spcAft>
              <a:buClr>
                <a:schemeClr val="dk1"/>
              </a:buClr>
              <a:buSzPts val="1300"/>
              <a:buChar char="●"/>
            </a:pPr>
            <a:r>
              <a:rPr lang="es" sz="1300">
                <a:solidFill>
                  <a:schemeClr val="dk1"/>
                </a:solidFill>
              </a:rPr>
              <a:t>In this final phase is time to check other </a:t>
            </a:r>
            <a:r>
              <a:rPr lang="es" sz="1300">
                <a:solidFill>
                  <a:schemeClr val="dk1"/>
                </a:solidFill>
              </a:rPr>
              <a:t>platforms</a:t>
            </a:r>
            <a:r>
              <a:rPr lang="es" sz="1300">
                <a:solidFill>
                  <a:schemeClr val="dk1"/>
                </a:solidFill>
              </a:rPr>
              <a:t> that are integrated with the AWS accounts:</a:t>
            </a:r>
            <a:endParaRPr sz="1300">
              <a:solidFill>
                <a:schemeClr val="dk1"/>
              </a:solidFill>
            </a:endParaRPr>
          </a:p>
          <a:p>
            <a:pPr marL="914400" lvl="1" indent="-311150" algn="l" rtl="0">
              <a:lnSpc>
                <a:spcPct val="150000"/>
              </a:lnSpc>
              <a:spcBef>
                <a:spcPts val="0"/>
              </a:spcBef>
              <a:spcAft>
                <a:spcPts val="0"/>
              </a:spcAft>
              <a:buClr>
                <a:schemeClr val="dk1"/>
              </a:buClr>
              <a:buSzPts val="1300"/>
              <a:buChar char="○"/>
            </a:pPr>
            <a:r>
              <a:rPr lang="es" sz="1300">
                <a:solidFill>
                  <a:schemeClr val="dk1"/>
                </a:solidFill>
              </a:rPr>
              <a:t>It’s </a:t>
            </a:r>
            <a:r>
              <a:rPr lang="es" sz="1300">
                <a:solidFill>
                  <a:schemeClr val="dk1"/>
                </a:solidFill>
              </a:rPr>
              <a:t>common</a:t>
            </a:r>
            <a:r>
              <a:rPr lang="es" sz="1300">
                <a:solidFill>
                  <a:schemeClr val="dk1"/>
                </a:solidFill>
              </a:rPr>
              <a:t> to give access to AWS to Identity Managers such as Okta, OneLogin, AzureAD…</a:t>
            </a:r>
            <a:endParaRPr sz="1300">
              <a:solidFill>
                <a:schemeClr val="dk1"/>
              </a:solidFill>
            </a:endParaRPr>
          </a:p>
          <a:p>
            <a:pPr marL="1371600" lvl="2" indent="-311150" algn="l" rtl="0">
              <a:lnSpc>
                <a:spcPct val="150000"/>
              </a:lnSpc>
              <a:spcBef>
                <a:spcPts val="0"/>
              </a:spcBef>
              <a:spcAft>
                <a:spcPts val="0"/>
              </a:spcAft>
              <a:buClr>
                <a:schemeClr val="dk1"/>
              </a:buClr>
              <a:buSzPts val="1300"/>
              <a:buChar char="■"/>
            </a:pPr>
            <a:r>
              <a:rPr lang="es" sz="1300">
                <a:solidFill>
                  <a:schemeClr val="dk1"/>
                </a:solidFill>
              </a:rPr>
              <a:t>Check that it makes sense the permissions being given. It would be ideal if you have access to the identity provider (if not, ask questions about privileged access to the client)</a:t>
            </a:r>
            <a:endParaRPr sz="1300">
              <a:solidFill>
                <a:schemeClr val="dk1"/>
              </a:solidFill>
            </a:endParaRPr>
          </a:p>
          <a:p>
            <a:pPr marL="914400" lvl="1" indent="-311150" algn="l" rtl="0">
              <a:lnSpc>
                <a:spcPct val="150000"/>
              </a:lnSpc>
              <a:spcBef>
                <a:spcPts val="0"/>
              </a:spcBef>
              <a:spcAft>
                <a:spcPts val="0"/>
              </a:spcAft>
              <a:buClr>
                <a:schemeClr val="dk1"/>
              </a:buClr>
              <a:buSzPts val="1300"/>
              <a:buChar char="○"/>
            </a:pPr>
            <a:r>
              <a:rPr lang="es" sz="1300">
                <a:solidFill>
                  <a:schemeClr val="dk1"/>
                </a:solidFill>
              </a:rPr>
              <a:t>It’s also common to give access to external CI/CD platforms (e.g. Github Actions), other clouds (e.g. GCP) &amp; kubernetes clusters (e.g. EKS)</a:t>
            </a:r>
            <a:endParaRPr sz="1300">
              <a:solidFill>
                <a:schemeClr val="dk1"/>
              </a:solidFill>
            </a:endParaRPr>
          </a:p>
          <a:p>
            <a:pPr marL="1371600" lvl="2" indent="-311150" algn="l" rtl="0">
              <a:lnSpc>
                <a:spcPct val="150000"/>
              </a:lnSpc>
              <a:spcBef>
                <a:spcPts val="0"/>
              </a:spcBef>
              <a:spcAft>
                <a:spcPts val="0"/>
              </a:spcAft>
              <a:buClr>
                <a:schemeClr val="dk1"/>
              </a:buClr>
              <a:buSzPts val="1300"/>
              <a:buChar char="■"/>
            </a:pPr>
            <a:r>
              <a:rPr lang="es" sz="1300">
                <a:solidFill>
                  <a:schemeClr val="dk1"/>
                </a:solidFill>
              </a:rPr>
              <a:t>Check that only the strictly </a:t>
            </a:r>
            <a:r>
              <a:rPr lang="es" sz="1300">
                <a:solidFill>
                  <a:schemeClr val="dk1"/>
                </a:solidFill>
              </a:rPr>
              <a:t>necessary</a:t>
            </a:r>
            <a:r>
              <a:rPr lang="es" sz="1300">
                <a:solidFill>
                  <a:schemeClr val="dk1"/>
                </a:solidFill>
              </a:rPr>
              <a:t> permissions are given and that the permissions are given to controlled </a:t>
            </a:r>
            <a:r>
              <a:rPr lang="es" sz="1300">
                <a:solidFill>
                  <a:schemeClr val="dk1"/>
                </a:solidFill>
              </a:rPr>
              <a:t>external</a:t>
            </a:r>
            <a:r>
              <a:rPr lang="es" sz="1300">
                <a:solidFill>
                  <a:schemeClr val="dk1"/>
                </a:solidFill>
              </a:rPr>
              <a:t> users (and not to every Github account for example)</a:t>
            </a:r>
            <a:endParaRPr sz="1300">
              <a:solidFill>
                <a:schemeClr val="dk1"/>
              </a:solidFill>
            </a:endParaRPr>
          </a:p>
        </p:txBody>
      </p:sp>
      <p:sp>
        <p:nvSpPr>
          <p:cNvPr id="74" name="Google Shape;74;p12"/>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75"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8.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3"/>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Summary</a:t>
            </a:r>
            <a:endParaRPr>
              <a:latin typeface="Raleway ExtraBold"/>
              <a:ea typeface="Raleway ExtraBold"/>
              <a:cs typeface="Raleway ExtraBold"/>
              <a:sym typeface="Raleway ExtraBold"/>
            </a:endParaRPr>
          </a:p>
        </p:txBody>
      </p:sp>
      <p:sp>
        <p:nvSpPr>
          <p:cNvPr id="80" name="Google Shape;80;p13"/>
          <p:cNvSpPr txBox="1"/>
          <p:nvPr>
            <p:ph type="body" idx="1"/>
          </p:nvPr>
        </p:nvSpPr>
        <p:spPr>
          <a:xfrm>
            <a:off x="311700" y="1152600"/>
            <a:ext cx="8520600" cy="2890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1400">
                <a:solidFill>
                  <a:schemeClr val="dk1"/>
                </a:solidFill>
              </a:rPr>
              <a:t>At this point you </a:t>
            </a:r>
            <a:r>
              <a:rPr lang="es" sz="1400">
                <a:solidFill>
                  <a:schemeClr val="dk1"/>
                </a:solidFill>
              </a:rPr>
              <a:t>should</a:t>
            </a:r>
            <a:r>
              <a:rPr lang="es" sz="1400">
                <a:solidFill>
                  <a:schemeClr val="dk1"/>
                </a:solidFill>
              </a:rPr>
              <a:t> be able to redact the draft report for the client specifying:</a:t>
            </a:r>
            <a:endParaRPr sz="1400">
              <a:solidFill>
                <a:schemeClr val="dk1"/>
              </a:solidFill>
            </a:endParaRPr>
          </a:p>
          <a:p>
            <a:pPr marL="457200" lvl="0" indent="-317500" algn="l" rtl="0">
              <a:spcBef>
                <a:spcPts val="1200"/>
              </a:spcBef>
              <a:spcAft>
                <a:spcPts val="0"/>
              </a:spcAft>
              <a:buClr>
                <a:schemeClr val="dk1"/>
              </a:buClr>
              <a:buSzPts val="1400"/>
              <a:buChar char="●"/>
            </a:pPr>
            <a:r>
              <a:rPr lang="es" sz="1400">
                <a:solidFill>
                  <a:schemeClr val="dk1"/>
                </a:solidFill>
              </a:rPr>
              <a:t>Accounts audited, services &amp; regions found</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A summary on why is each service being used and how are they connected</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Vulnerabilities</a:t>
            </a:r>
            <a:r>
              <a:rPr lang="es" sz="1400">
                <a:solidFill>
                  <a:schemeClr val="dk1"/>
                </a:solidFill>
              </a:rPr>
              <a:t> &amp; misconfigurations found on each service</a:t>
            </a:r>
            <a:endParaRPr sz="1400">
              <a:solidFill>
                <a:schemeClr val="dk1"/>
              </a:solidFill>
            </a:endParaRPr>
          </a:p>
          <a:p>
            <a:pPr marL="914400" lvl="1" indent="-317500" algn="l" rtl="0">
              <a:spcBef>
                <a:spcPts val="0"/>
              </a:spcBef>
              <a:spcAft>
                <a:spcPts val="0"/>
              </a:spcAft>
              <a:buClr>
                <a:schemeClr val="dk1"/>
              </a:buClr>
              <a:buSzPts val="1400"/>
              <a:buChar char="○"/>
            </a:pPr>
            <a:r>
              <a:rPr lang="es">
                <a:solidFill>
                  <a:schemeClr val="dk1"/>
                </a:solidFill>
              </a:rPr>
              <a:t>Including too much exposed services</a:t>
            </a:r>
            <a:endParaRPr>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List of too much privileged principals &amp; why they are that privileged</a:t>
            </a:r>
            <a:endParaRPr sz="1400">
              <a:solidFill>
                <a:schemeClr val="dk1"/>
              </a:solidFill>
            </a:endParaRPr>
          </a:p>
          <a:p>
            <a:pPr marL="457200" lvl="0" indent="-317500" algn="l" rtl="0">
              <a:spcBef>
                <a:spcPts val="0"/>
              </a:spcBef>
              <a:spcAft>
                <a:spcPts val="0"/>
              </a:spcAft>
              <a:buClr>
                <a:schemeClr val="dk1"/>
              </a:buClr>
              <a:buSzPts val="1400"/>
              <a:buChar char="●"/>
            </a:pPr>
            <a:r>
              <a:rPr lang="es" sz="1400">
                <a:solidFill>
                  <a:schemeClr val="dk1"/>
                </a:solidFill>
              </a:rPr>
              <a:t>List of external platforms with access to the AWS account</a:t>
            </a:r>
            <a:endParaRPr sz="1400">
              <a:solidFill>
                <a:schemeClr val="dk1"/>
              </a:solidFill>
            </a:endParaRPr>
          </a:p>
          <a:p>
            <a:pPr marL="914400" lvl="1" indent="-317500" algn="l" rtl="0">
              <a:spcBef>
                <a:spcPts val="0"/>
              </a:spcBef>
              <a:spcAft>
                <a:spcPts val="0"/>
              </a:spcAft>
              <a:buClr>
                <a:schemeClr val="dk1"/>
              </a:buClr>
              <a:buSzPts val="1400"/>
              <a:buChar char="○"/>
            </a:pPr>
            <a:r>
              <a:rPr lang="es">
                <a:solidFill>
                  <a:schemeClr val="dk1"/>
                </a:solidFill>
              </a:rPr>
              <a:t>Specifying which ones have </a:t>
            </a:r>
            <a:r>
              <a:rPr lang="es">
                <a:solidFill>
                  <a:schemeClr val="dk1"/>
                </a:solidFill>
              </a:rPr>
              <a:t>apparently</a:t>
            </a:r>
            <a:r>
              <a:rPr lang="es">
                <a:solidFill>
                  <a:schemeClr val="dk1"/>
                </a:solidFill>
              </a:rPr>
              <a:t> too many privileges</a:t>
            </a:r>
            <a:endParaRPr>
              <a:solidFill>
                <a:schemeClr val="dk1"/>
              </a:solidFill>
            </a:endParaRPr>
          </a:p>
        </p:txBody>
      </p:sp>
      <p:sp>
        <p:nvSpPr>
          <p:cNvPr id="81" name="Google Shape;81;p13"/>
          <p:cNvSpPr txBox="1"/>
          <p:nvPr/>
        </p:nvSpPr>
        <p:spPr>
          <a:xfrm>
            <a:off x="7803800" y="191025"/>
            <a:ext cx="1190100" cy="572700"/>
          </a:xfrm>
          <a:prstGeom prst="rect">
            <a:avLst/>
          </a:prstGeom>
          <a:noFill/>
          <a:ln>
            <a:noFill/>
          </a:ln>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es" sz="2800">
                <a:solidFill>
                  <a:srgbClr val="FF9900"/>
                </a:solidFill>
                <a:latin typeface="Raleway ExtraBold"/>
                <a:ea typeface="Raleway ExtraBold"/>
                <a:cs typeface="Raleway ExtraBold"/>
                <a:sym typeface="Raleway ExtraBold"/>
              </a:rPr>
              <a:t>DEMO</a:t>
            </a:r>
            <a:endParaRPr sz="2800">
              <a:solidFill>
                <a:srgbClr val="FF9900"/>
              </a:solidFill>
              <a:latin typeface="Raleway ExtraBold"/>
              <a:ea typeface="Raleway ExtraBold"/>
              <a:cs typeface="Raleway ExtraBold"/>
              <a:sym typeface="Raleway ExtraBold"/>
            </a:endParaRPr>
          </a:p>
        </p:txBody>
      </p:sp>
      <p:sp>
        <p:nvSpPr>
          <p:cNvPr id="82" name="Google Shape;82;p13"/>
          <p:cNvSpPr txBox="1"/>
          <p:nvPr/>
        </p:nvSpPr>
        <p:spPr>
          <a:xfrm>
            <a:off x="1893300" y="4827900"/>
            <a:ext cx="53574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900">
                <a:solidFill>
                  <a:schemeClr val="dk1"/>
                </a:solidFill>
                <a:latin typeface="Roboto Mono"/>
                <a:ea typeface="Roboto Mono"/>
                <a:cs typeface="Roboto Mono"/>
                <a:sym typeface="Roboto Mono"/>
              </a:rPr>
              <a:t>https://cloud.hacktricks.xyz/pentesting-cloud/pentesting-cloud-methodology</a:t>
            </a:r>
            <a:endParaRPr sz="900">
              <a:solidFill>
                <a:schemeClr val="dk1"/>
              </a:solidFill>
              <a:latin typeface="Roboto Mono"/>
              <a:ea typeface="Roboto Mono"/>
              <a:cs typeface="Roboto Mono"/>
              <a:sym typeface="Roboto Mono"/>
            </a:endParaRPr>
          </a:p>
        </p:txBody>
      </p:sp>
      <p:sp xmlns:a="http://schemas.openxmlformats.org/drawingml/2006/main" xmlns:p="http://schemas.openxmlformats.org/presentationml/2006/main">
        <p:nvSpPr>
          <p:cNvPr id="83"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