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Inria Sans"/>
      <p:regular r:id="rId27"/>
      <p:bold r:id="rId28"/>
      <p:italic r:id="rId29"/>
      <p:boldItalic r:id="rId30"/>
    </p:embeddedFont>
    <p:embeddedFont>
      <p:font typeface="Saira SemiCondensed Medium"/>
      <p:regular r:id="rId31"/>
      <p:bold r:id="rId32"/>
    </p:embeddedFont>
    <p:embeddedFont>
      <p:font typeface="Titillium Web"/>
      <p:regular r:id="rId33"/>
      <p:bold r:id="rId34"/>
      <p:italic r:id="rId35"/>
      <p:boldItalic r:id="rId36"/>
    </p:embeddedFont>
    <p:embeddedFont>
      <p:font typeface="Saira SemiCondensed SemiBold"/>
      <p:regular r:id="rId37"/>
      <p:bold r:id="rId38"/>
    </p:embeddedFont>
    <p:embeddedFont>
      <p:font typeface="Fira Code SemiBold"/>
      <p:regular r:id="rId39"/>
      <p:bold r:id="rId40"/>
    </p:embeddedFont>
    <p:embeddedFont>
      <p:font typeface="Fira Sans ExtraBold"/>
      <p:bold r:id="rId41"/>
      <p:boldItalic r:id="rId42"/>
    </p:embeddedFont>
    <p:embeddedFont>
      <p:font typeface="Bungee"/>
      <p:regular r:id="rId43"/>
    </p:embeddedFont>
    <p:embeddedFont>
      <p:font typeface="Inria Sans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CodeSemiBold-bold.fntdata"/><Relationship Id="rId20" Type="http://schemas.openxmlformats.org/officeDocument/2006/relationships/slide" Target="slides/slide16.xml"/><Relationship Id="rId42" Type="http://schemas.openxmlformats.org/officeDocument/2006/relationships/font" Target="fonts/FiraSansExtraBold-boldItalic.fntdata"/><Relationship Id="rId41" Type="http://schemas.openxmlformats.org/officeDocument/2006/relationships/font" Target="fonts/FiraSansExtraBold-bold.fntdata"/><Relationship Id="rId22" Type="http://schemas.openxmlformats.org/officeDocument/2006/relationships/slide" Target="slides/slide18.xml"/><Relationship Id="rId44" Type="http://schemas.openxmlformats.org/officeDocument/2006/relationships/font" Target="fonts/InriaSansLight-regular.fntdata"/><Relationship Id="rId21" Type="http://schemas.openxmlformats.org/officeDocument/2006/relationships/slide" Target="slides/slide17.xml"/><Relationship Id="rId43" Type="http://schemas.openxmlformats.org/officeDocument/2006/relationships/font" Target="fonts/Bungee-regular.fntdata"/><Relationship Id="rId24" Type="http://schemas.openxmlformats.org/officeDocument/2006/relationships/slide" Target="slides/slide20.xml"/><Relationship Id="rId46" Type="http://schemas.openxmlformats.org/officeDocument/2006/relationships/font" Target="fonts/InriaSansLight-italic.fntdata"/><Relationship Id="rId23" Type="http://schemas.openxmlformats.org/officeDocument/2006/relationships/slide" Target="slides/slide19.xml"/><Relationship Id="rId45" Type="http://schemas.openxmlformats.org/officeDocument/2006/relationships/font" Target="fonts/InriaSans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InriaSansLight-boldItalic.fntdata"/><Relationship Id="rId28" Type="http://schemas.openxmlformats.org/officeDocument/2006/relationships/font" Target="fonts/InriaSans-bold.fntdata"/><Relationship Id="rId27" Type="http://schemas.openxmlformats.org/officeDocument/2006/relationships/font" Target="fonts/Inria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riaSa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airaSemiCondensedMedium-regular.fntdata"/><Relationship Id="rId30" Type="http://schemas.openxmlformats.org/officeDocument/2006/relationships/font" Target="fonts/InriaSans-boldItalic.fntdata"/><Relationship Id="rId11" Type="http://schemas.openxmlformats.org/officeDocument/2006/relationships/slide" Target="slides/slide7.xml"/><Relationship Id="rId33" Type="http://schemas.openxmlformats.org/officeDocument/2006/relationships/font" Target="fonts/TitilliumWeb-regular.fntdata"/><Relationship Id="rId10" Type="http://schemas.openxmlformats.org/officeDocument/2006/relationships/slide" Target="slides/slide6.xml"/><Relationship Id="rId32" Type="http://schemas.openxmlformats.org/officeDocument/2006/relationships/font" Target="fonts/SairaSemiCondensedMedium-bold.fntdata"/><Relationship Id="rId13" Type="http://schemas.openxmlformats.org/officeDocument/2006/relationships/slide" Target="slides/slide9.xml"/><Relationship Id="rId35" Type="http://schemas.openxmlformats.org/officeDocument/2006/relationships/font" Target="fonts/TitilliumWeb-italic.fntdata"/><Relationship Id="rId12" Type="http://schemas.openxmlformats.org/officeDocument/2006/relationships/slide" Target="slides/slide8.xml"/><Relationship Id="rId34" Type="http://schemas.openxmlformats.org/officeDocument/2006/relationships/font" Target="fonts/TitilliumWeb-bold.fntdata"/><Relationship Id="rId15" Type="http://schemas.openxmlformats.org/officeDocument/2006/relationships/slide" Target="slides/slide11.xml"/><Relationship Id="rId37" Type="http://schemas.openxmlformats.org/officeDocument/2006/relationships/font" Target="fonts/SairaSemiCondensedSemiBold-regular.fntdata"/><Relationship Id="rId14" Type="http://schemas.openxmlformats.org/officeDocument/2006/relationships/slide" Target="slides/slide10.xml"/><Relationship Id="rId36" Type="http://schemas.openxmlformats.org/officeDocument/2006/relationships/font" Target="fonts/TitilliumWeb-boldItalic.fntdata"/><Relationship Id="rId17" Type="http://schemas.openxmlformats.org/officeDocument/2006/relationships/slide" Target="slides/slide13.xml"/><Relationship Id="rId39" Type="http://schemas.openxmlformats.org/officeDocument/2006/relationships/font" Target="fonts/FiraCodeSemiBold-regular.fntdata"/><Relationship Id="rId16" Type="http://schemas.openxmlformats.org/officeDocument/2006/relationships/slide" Target="slides/slide12.xml"/><Relationship Id="rId38" Type="http://schemas.openxmlformats.org/officeDocument/2006/relationships/font" Target="fonts/SairaSemiCondensedSemiBo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3de48871e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33de48871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3de48871e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33de48871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33de48871e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33de48871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3de48871e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3de48871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33de48871e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33de48871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33de48871e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33de48871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33de48871e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33de48871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3de48871e_0_1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33de48871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3de48871e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33de48871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3de48871e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33de48871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ccb3c54a4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ccb3c54a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33de48871e_0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33de48871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33de48871e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33de48871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31c0601e97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31c0601e9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107d9c78e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107d9c78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1c0601e9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1c0601e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1c0601e97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31c0601e9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33daf26faf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33daf26fa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31c0601e97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31c0601e9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1c0601e97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1c0601e9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3de48871e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3de4887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rect b="b" l="l" r="r" t="t"/>
              <a:pathLst>
                <a:path extrusionOk="0" h="17087" w="12799">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075625" y="4536204"/>
              <a:ext cx="787081" cy="607266"/>
            </a:xfrm>
            <a:custGeom>
              <a:rect b="b" l="l" r="r" t="t"/>
              <a:pathLst>
                <a:path extrusionOk="0" h="5802" w="752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0"/>
              <a:ext cx="3388529" cy="5074369"/>
            </a:xfrm>
            <a:custGeom>
              <a:rect b="b" l="l" r="r" t="t"/>
              <a:pathLst>
                <a:path extrusionOk="0" h="48482" w="32375">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809200" y="0"/>
              <a:ext cx="543002" cy="408403"/>
            </a:xfrm>
            <a:custGeom>
              <a:rect b="b" l="l" r="r" t="t"/>
              <a:pathLst>
                <a:path extrusionOk="0" h="3902" w="5188">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814982" y="0"/>
              <a:ext cx="546665" cy="408403"/>
            </a:xfrm>
            <a:custGeom>
              <a:rect b="b" l="l" r="r" t="t"/>
              <a:pathLst>
                <a:path extrusionOk="0" h="3902" w="5223">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113118" y="4538507"/>
              <a:ext cx="1033567" cy="604964"/>
            </a:xfrm>
            <a:custGeom>
              <a:rect b="b" l="l" r="r" t="t"/>
              <a:pathLst>
                <a:path extrusionOk="0" h="5780" w="9875">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845621" y="4533797"/>
              <a:ext cx="1780038" cy="609674"/>
            </a:xfrm>
            <a:custGeom>
              <a:rect b="b" l="l" r="r" t="t"/>
              <a:pathLst>
                <a:path extrusionOk="0" h="5825" w="17007">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300919" y="0"/>
              <a:ext cx="843077" cy="1293031"/>
            </a:xfrm>
            <a:custGeom>
              <a:rect b="b" l="l" r="r" t="t"/>
              <a:pathLst>
                <a:path extrusionOk="0" h="12354" w="8055">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799755" y="3252691"/>
              <a:ext cx="344243" cy="619198"/>
            </a:xfrm>
            <a:custGeom>
              <a:rect b="b" l="l" r="r" t="t"/>
              <a:pathLst>
                <a:path extrusionOk="0" h="5916" w="3289">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89470" y="0"/>
              <a:ext cx="6654496" cy="5143447"/>
            </a:xfrm>
            <a:custGeom>
              <a:rect b="b" l="l" r="r" t="t"/>
              <a:pathLst>
                <a:path extrusionOk="0" h="49142" w="63579">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
          <p:cNvSpPr txBox="1"/>
          <p:nvPr>
            <p:ph type="ctrTitle"/>
          </p:nvPr>
        </p:nvSpPr>
        <p:spPr>
          <a:xfrm>
            <a:off x="1823925" y="1991825"/>
            <a:ext cx="6634200" cy="1159800"/>
          </a:xfrm>
          <a:prstGeom prst="rect">
            <a:avLst/>
          </a:prstGeom>
        </p:spPr>
        <p:txBody>
          <a:bodyPr anchorCtr="0" anchor="ctr"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mplete grid">
  <p:cSld name="BLANK_1">
    <p:spTree>
      <p:nvGrpSpPr>
        <p:cNvPr id="190" name="Shape 190"/>
        <p:cNvGrpSpPr/>
        <p:nvPr/>
      </p:nvGrpSpPr>
      <p:grpSpPr>
        <a:xfrm>
          <a:off x="0" y="0"/>
          <a:ext cx="0" cy="0"/>
          <a:chOff x="0" y="0"/>
          <a:chExt cx="0" cy="0"/>
        </a:xfrm>
      </p:grpSpPr>
      <p:sp>
        <p:nvSpPr>
          <p:cNvPr id="191" name="Google Shape;191;p11"/>
          <p:cNvSpPr/>
          <p:nvPr/>
        </p:nvSpPr>
        <p:spPr>
          <a:xfrm>
            <a:off x="0" y="0"/>
            <a:ext cx="9143953" cy="5143447"/>
          </a:xfrm>
          <a:custGeom>
            <a:rect b="b" l="l" r="r" t="t"/>
            <a:pathLst>
              <a:path extrusionOk="0" h="49142" w="87364">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3"/>
            </a:gs>
            <a:gs pos="13000">
              <a:schemeClr val="accent2"/>
            </a:gs>
            <a:gs pos="31000">
              <a:schemeClr val="accent1"/>
            </a:gs>
            <a:gs pos="100000">
              <a:schemeClr val="lt1"/>
            </a:gs>
          </a:gsLst>
          <a:lin ang="8100019" scaled="0"/>
        </a:gradFill>
      </p:bgPr>
    </p:bg>
    <p:spTree>
      <p:nvGrpSpPr>
        <p:cNvPr id="25" name="Shape 25"/>
        <p:cNvGrpSpPr/>
        <p:nvPr/>
      </p:nvGrpSpPr>
      <p:grpSpPr>
        <a:xfrm>
          <a:off x="0" y="0"/>
          <a:ext cx="0" cy="0"/>
          <a:chOff x="0" y="0"/>
          <a:chExt cx="0" cy="0"/>
        </a:xfrm>
      </p:grpSpPr>
      <p:grpSp>
        <p:nvGrpSpPr>
          <p:cNvPr id="26" name="Google Shape;26;p3"/>
          <p:cNvGrpSpPr/>
          <p:nvPr/>
        </p:nvGrpSpPr>
        <p:grpSpPr>
          <a:xfrm>
            <a:off x="0" y="0"/>
            <a:ext cx="9144014" cy="5143473"/>
            <a:chOff x="0" y="0"/>
            <a:chExt cx="9144014" cy="5143473"/>
          </a:xfrm>
        </p:grpSpPr>
        <p:sp>
          <p:nvSpPr>
            <p:cNvPr id="27" name="Google Shape;27;p3"/>
            <p:cNvSpPr/>
            <p:nvPr/>
          </p:nvSpPr>
          <p:spPr>
            <a:xfrm>
              <a:off x="0" y="0"/>
              <a:ext cx="2245588" cy="959673"/>
            </a:xfrm>
            <a:custGeom>
              <a:rect b="b" l="l" r="r" t="t"/>
              <a:pathLst>
                <a:path extrusionOk="0" h="9169" w="21455">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5913842" y="2483621"/>
              <a:ext cx="3230171" cy="2659852"/>
            </a:xfrm>
            <a:custGeom>
              <a:rect b="b" l="l" r="r" t="t"/>
              <a:pathLst>
                <a:path extrusionOk="0" h="25413" w="30862">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3682571" y="0"/>
              <a:ext cx="1289577" cy="1388277"/>
            </a:xfrm>
            <a:custGeom>
              <a:rect b="b" l="l" r="r" t="t"/>
              <a:pathLst>
                <a:path extrusionOk="0" h="13264" w="12321">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4920875" y="0"/>
              <a:ext cx="1786004" cy="1382311"/>
            </a:xfrm>
            <a:custGeom>
              <a:rect b="b" l="l" r="r" t="t"/>
              <a:pathLst>
                <a:path extrusionOk="0" h="13207" w="17064">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804446" y="0"/>
              <a:ext cx="898968" cy="951300"/>
            </a:xfrm>
            <a:custGeom>
              <a:rect b="b" l="l" r="r" t="t"/>
              <a:pathLst>
                <a:path extrusionOk="0" h="9089" w="8589">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0" y="2054909"/>
              <a:ext cx="2243285" cy="3088559"/>
            </a:xfrm>
            <a:custGeom>
              <a:rect b="b" l="l" r="r" t="t"/>
              <a:pathLst>
                <a:path extrusionOk="0" h="29509" w="21433">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917401" y="2488331"/>
              <a:ext cx="543002" cy="612081"/>
            </a:xfrm>
            <a:custGeom>
              <a:rect b="b" l="l" r="r" t="t"/>
              <a:pathLst>
                <a:path extrusionOk="0" h="5848" w="5188">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p:nvPr/>
        </p:nvSpPr>
        <p:spPr>
          <a:xfrm>
            <a:off x="9061884" y="5072013"/>
            <a:ext cx="82162" cy="71486"/>
          </a:xfrm>
          <a:custGeom>
            <a:rect b="b" l="l" r="r" t="t"/>
            <a:pathLst>
              <a:path extrusionOk="0" h="683" w="785">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0" y="0"/>
            <a:ext cx="116806" cy="92943"/>
          </a:xfrm>
          <a:custGeom>
            <a:rect b="b" l="l" r="r" t="t"/>
            <a:pathLst>
              <a:path extrusionOk="0" h="888" w="1116">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147416" y="0"/>
            <a:ext cx="996620" cy="953707"/>
          </a:xfrm>
          <a:custGeom>
            <a:rect b="b" l="l" r="r" t="t"/>
            <a:pathLst>
              <a:path extrusionOk="0" h="9112" w="9522">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9142791" y="2500263"/>
            <a:ext cx="1256" cy="16746"/>
          </a:xfrm>
          <a:custGeom>
            <a:rect b="b" l="l" r="r" t="t"/>
            <a:pathLst>
              <a:path extrusionOk="0" h="160" w="12">
                <a:moveTo>
                  <a:pt x="12" y="0"/>
                </a:moveTo>
                <a:lnTo>
                  <a:pt x="1" y="46"/>
                </a:lnTo>
                <a:lnTo>
                  <a:pt x="1" y="80"/>
                </a:lnTo>
                <a:lnTo>
                  <a:pt x="1" y="125"/>
                </a:lnTo>
                <a:lnTo>
                  <a:pt x="12" y="160"/>
                </a:lnTo>
                <a:lnTo>
                  <a:pt x="12"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8502234" y="2722888"/>
            <a:ext cx="641806" cy="1045499"/>
          </a:xfrm>
          <a:custGeom>
            <a:rect b="b" l="l" r="r" t="t"/>
            <a:pathLst>
              <a:path extrusionOk="0" h="9989" w="6132">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3289759" y="0"/>
            <a:ext cx="5012512" cy="5143447"/>
          </a:xfrm>
          <a:custGeom>
            <a:rect b="b" l="l" r="r" t="t"/>
            <a:pathLst>
              <a:path extrusionOk="0" h="49142" w="47891">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2549"/>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6765091" y="4445691"/>
            <a:ext cx="544258" cy="608522"/>
          </a:xfrm>
          <a:custGeom>
            <a:rect b="b" l="l" r="r" t="t"/>
            <a:pathLst>
              <a:path extrusionOk="0" h="5814" w="520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0" y="0"/>
            <a:ext cx="2845737" cy="3343314"/>
          </a:xfrm>
          <a:custGeom>
            <a:rect b="b" l="l" r="r" t="t"/>
            <a:pathLst>
              <a:path extrusionOk="0" h="31943" w="27189">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txBox="1"/>
          <p:nvPr>
            <p:ph type="ctrTitle"/>
          </p:nvPr>
        </p:nvSpPr>
        <p:spPr>
          <a:xfrm>
            <a:off x="1823925" y="2066369"/>
            <a:ext cx="6634200" cy="6084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3" name="Google Shape;43;p3"/>
          <p:cNvSpPr txBox="1"/>
          <p:nvPr>
            <p:ph idx="1" type="subTitle"/>
          </p:nvPr>
        </p:nvSpPr>
        <p:spPr>
          <a:xfrm>
            <a:off x="1823925" y="2655065"/>
            <a:ext cx="6634200" cy="386400"/>
          </a:xfrm>
          <a:prstGeom prst="rect">
            <a:avLst/>
          </a:prstGeom>
        </p:spPr>
        <p:txBody>
          <a:bodyPr anchorCtr="0" anchor="t" bIns="0" lIns="0" spcFirstLastPara="1" rIns="0" wrap="square" tIns="0">
            <a:noAutofit/>
          </a:bodyPr>
          <a:lstStyle>
            <a:lvl1pPr lvl="0" rtl="0">
              <a:spcBef>
                <a:spcPts val="0"/>
              </a:spcBef>
              <a:spcAft>
                <a:spcPts val="0"/>
              </a:spcAft>
              <a:buSzPts val="1800"/>
              <a:buNone/>
              <a:defRPr>
                <a:solidFill>
                  <a:schemeClr val="accent4"/>
                </a:solidFill>
              </a:defRPr>
            </a:lvl1pPr>
            <a:lvl2pPr lvl="1" rtl="0">
              <a:spcBef>
                <a:spcPts val="600"/>
              </a:spcBef>
              <a:spcAft>
                <a:spcPts val="0"/>
              </a:spcAft>
              <a:buClr>
                <a:schemeClr val="accent4"/>
              </a:buClr>
              <a:buSzPts val="3000"/>
              <a:buNone/>
              <a:defRPr sz="3000">
                <a:solidFill>
                  <a:schemeClr val="accent4"/>
                </a:solidFill>
              </a:defRPr>
            </a:lvl2pPr>
            <a:lvl3pPr lvl="2" rtl="0">
              <a:spcBef>
                <a:spcPts val="600"/>
              </a:spcBef>
              <a:spcAft>
                <a:spcPts val="0"/>
              </a:spcAft>
              <a:buClr>
                <a:schemeClr val="accent4"/>
              </a:buClr>
              <a:buSzPts val="3000"/>
              <a:buNone/>
              <a:defRPr sz="3000">
                <a:solidFill>
                  <a:schemeClr val="accent4"/>
                </a:solidFill>
              </a:defRPr>
            </a:lvl3pPr>
            <a:lvl4pPr lvl="3" rtl="0">
              <a:spcBef>
                <a:spcPts val="600"/>
              </a:spcBef>
              <a:spcAft>
                <a:spcPts val="0"/>
              </a:spcAft>
              <a:buClr>
                <a:schemeClr val="accent4"/>
              </a:buClr>
              <a:buSzPts val="3000"/>
              <a:buNone/>
              <a:defRPr sz="3000">
                <a:solidFill>
                  <a:schemeClr val="accent4"/>
                </a:solidFill>
              </a:defRPr>
            </a:lvl4pPr>
            <a:lvl5pPr lvl="4" rtl="0">
              <a:spcBef>
                <a:spcPts val="600"/>
              </a:spcBef>
              <a:spcAft>
                <a:spcPts val="0"/>
              </a:spcAft>
              <a:buClr>
                <a:schemeClr val="accent4"/>
              </a:buClr>
              <a:buSzPts val="3000"/>
              <a:buNone/>
              <a:defRPr sz="3000">
                <a:solidFill>
                  <a:schemeClr val="accent4"/>
                </a:solidFill>
              </a:defRPr>
            </a:lvl5pPr>
            <a:lvl6pPr lvl="5" rtl="0">
              <a:spcBef>
                <a:spcPts val="600"/>
              </a:spcBef>
              <a:spcAft>
                <a:spcPts val="0"/>
              </a:spcAft>
              <a:buClr>
                <a:schemeClr val="accent4"/>
              </a:buClr>
              <a:buSzPts val="3000"/>
              <a:buNone/>
              <a:defRPr sz="3000">
                <a:solidFill>
                  <a:schemeClr val="accent4"/>
                </a:solidFill>
              </a:defRPr>
            </a:lvl6pPr>
            <a:lvl7pPr lvl="6" rtl="0">
              <a:spcBef>
                <a:spcPts val="600"/>
              </a:spcBef>
              <a:spcAft>
                <a:spcPts val="0"/>
              </a:spcAft>
              <a:buClr>
                <a:schemeClr val="accent4"/>
              </a:buClr>
              <a:buSzPts val="3000"/>
              <a:buNone/>
              <a:defRPr sz="3000">
                <a:solidFill>
                  <a:schemeClr val="accent4"/>
                </a:solidFill>
              </a:defRPr>
            </a:lvl7pPr>
            <a:lvl8pPr lvl="7" rtl="0">
              <a:spcBef>
                <a:spcPts val="600"/>
              </a:spcBef>
              <a:spcAft>
                <a:spcPts val="0"/>
              </a:spcAft>
              <a:buClr>
                <a:schemeClr val="accent4"/>
              </a:buClr>
              <a:buSzPts val="3000"/>
              <a:buNone/>
              <a:defRPr sz="3000">
                <a:solidFill>
                  <a:schemeClr val="accent4"/>
                </a:solidFill>
              </a:defRPr>
            </a:lvl8pPr>
            <a:lvl9pPr lvl="8" rtl="0">
              <a:spcBef>
                <a:spcPts val="600"/>
              </a:spcBef>
              <a:spcAft>
                <a:spcPts val="600"/>
              </a:spcAft>
              <a:buClr>
                <a:schemeClr val="accent4"/>
              </a:buClr>
              <a:buSzPts val="3000"/>
              <a:buNone/>
              <a:defRPr sz="3000">
                <a:solidFill>
                  <a:schemeClr val="accent4"/>
                </a:solidFill>
              </a:defRPr>
            </a:lvl9pPr>
          </a:lstStyle>
          <a:p/>
        </p:txBody>
      </p:sp>
      <p:grpSp>
        <p:nvGrpSpPr>
          <p:cNvPr id="44" name="Google Shape;44;p3"/>
          <p:cNvGrpSpPr/>
          <p:nvPr/>
        </p:nvGrpSpPr>
        <p:grpSpPr>
          <a:xfrm>
            <a:off x="-1" y="2046575"/>
            <a:ext cx="1616222" cy="1050356"/>
            <a:chOff x="241121" y="847487"/>
            <a:chExt cx="540579" cy="351313"/>
          </a:xfrm>
        </p:grpSpPr>
        <p:sp>
          <p:nvSpPr>
            <p:cNvPr id="45" name="Google Shape;45;p3"/>
            <p:cNvSpPr/>
            <p:nvPr/>
          </p:nvSpPr>
          <p:spPr>
            <a:xfrm>
              <a:off x="241121" y="847487"/>
              <a:ext cx="3912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2571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6"/>
            </a:gs>
            <a:gs pos="17000">
              <a:schemeClr val="accent4"/>
            </a:gs>
            <a:gs pos="42000">
              <a:schemeClr val="accent3"/>
            </a:gs>
            <a:gs pos="100000">
              <a:schemeClr val="accent2"/>
            </a:gs>
          </a:gsLst>
          <a:lin ang="8100019" scaled="0"/>
        </a:gradFill>
      </p:bgPr>
    </p:bg>
    <p:spTree>
      <p:nvGrpSpPr>
        <p:cNvPr id="47"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rot="10800000">
              <a:off x="-16" y="3333723"/>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rot="10800000">
              <a:off x="4" y="3325362"/>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0800000">
              <a:off x="1095419" y="0"/>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rot="10800000">
              <a:off x="0" y="26"/>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rot="10800000">
              <a:off x="-7" y="2664610"/>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10800000">
              <a:off x="595325" y="4377873"/>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4"/>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ph idx="1" type="body"/>
          </p:nvPr>
        </p:nvSpPr>
        <p:spPr>
          <a:xfrm>
            <a:off x="1977950" y="1388450"/>
            <a:ext cx="5188200" cy="3042600"/>
          </a:xfrm>
          <a:prstGeom prst="rect">
            <a:avLst/>
          </a:prstGeom>
        </p:spPr>
        <p:txBody>
          <a:bodyPr anchorCtr="0" anchor="t" bIns="0" lIns="0" spcFirstLastPara="1" rIns="0" wrap="square" tIns="0">
            <a:noAutofit/>
          </a:bodyPr>
          <a:lstStyle>
            <a:lvl1pPr indent="-431800" lvl="0" marL="457200" rtl="0" algn="ctr">
              <a:spcBef>
                <a:spcPts val="0"/>
              </a:spcBef>
              <a:spcAft>
                <a:spcPts val="0"/>
              </a:spcAft>
              <a:buClr>
                <a:schemeClr val="lt1"/>
              </a:buClr>
              <a:buSzPts val="3200"/>
              <a:buChar char="⬥"/>
              <a:defRPr sz="3200">
                <a:solidFill>
                  <a:schemeClr val="lt1"/>
                </a:solidFill>
              </a:defRPr>
            </a:lvl1pPr>
            <a:lvl2pPr indent="-431800" lvl="1" marL="914400" rtl="0" algn="ctr">
              <a:spcBef>
                <a:spcPts val="600"/>
              </a:spcBef>
              <a:spcAft>
                <a:spcPts val="0"/>
              </a:spcAft>
              <a:buClr>
                <a:schemeClr val="lt1"/>
              </a:buClr>
              <a:buSzPts val="3200"/>
              <a:buChar char="⬦"/>
              <a:defRPr sz="3200">
                <a:solidFill>
                  <a:schemeClr val="lt1"/>
                </a:solidFill>
              </a:defRPr>
            </a:lvl2pPr>
            <a:lvl3pPr indent="-431800" lvl="2" marL="1371600" rtl="0" algn="ctr">
              <a:spcBef>
                <a:spcPts val="600"/>
              </a:spcBef>
              <a:spcAft>
                <a:spcPts val="0"/>
              </a:spcAft>
              <a:buClr>
                <a:schemeClr val="lt1"/>
              </a:buClr>
              <a:buSzPts val="3200"/>
              <a:buChar char="⬩"/>
              <a:defRPr sz="3200">
                <a:solidFill>
                  <a:schemeClr val="lt1"/>
                </a:solidFill>
              </a:defRPr>
            </a:lvl3pPr>
            <a:lvl4pPr indent="-431800" lvl="3" marL="1828800" rtl="0" algn="ctr">
              <a:spcBef>
                <a:spcPts val="600"/>
              </a:spcBef>
              <a:spcAft>
                <a:spcPts val="0"/>
              </a:spcAft>
              <a:buClr>
                <a:schemeClr val="lt1"/>
              </a:buClr>
              <a:buSzPts val="3200"/>
              <a:buChar char="●"/>
              <a:defRPr sz="3200">
                <a:solidFill>
                  <a:schemeClr val="lt1"/>
                </a:solidFill>
              </a:defRPr>
            </a:lvl4pPr>
            <a:lvl5pPr indent="-431800" lvl="4" marL="2286000" rtl="0" algn="ctr">
              <a:spcBef>
                <a:spcPts val="600"/>
              </a:spcBef>
              <a:spcAft>
                <a:spcPts val="0"/>
              </a:spcAft>
              <a:buClr>
                <a:schemeClr val="lt1"/>
              </a:buClr>
              <a:buSzPts val="3200"/>
              <a:buChar char="○"/>
              <a:defRPr sz="3200">
                <a:solidFill>
                  <a:schemeClr val="lt1"/>
                </a:solidFill>
              </a:defRPr>
            </a:lvl5pPr>
            <a:lvl6pPr indent="-431800" lvl="5" marL="2743200" rtl="0" algn="ctr">
              <a:spcBef>
                <a:spcPts val="600"/>
              </a:spcBef>
              <a:spcAft>
                <a:spcPts val="0"/>
              </a:spcAft>
              <a:buClr>
                <a:schemeClr val="lt1"/>
              </a:buClr>
              <a:buSzPts val="3200"/>
              <a:buChar char="■"/>
              <a:defRPr sz="3200">
                <a:solidFill>
                  <a:schemeClr val="lt1"/>
                </a:solidFill>
              </a:defRPr>
            </a:lvl6pPr>
            <a:lvl7pPr indent="-431800" lvl="6" marL="3200400" rtl="0" algn="ctr">
              <a:spcBef>
                <a:spcPts val="600"/>
              </a:spcBef>
              <a:spcAft>
                <a:spcPts val="0"/>
              </a:spcAft>
              <a:buClr>
                <a:schemeClr val="lt1"/>
              </a:buClr>
              <a:buSzPts val="3200"/>
              <a:buChar char="●"/>
              <a:defRPr sz="3200">
                <a:solidFill>
                  <a:schemeClr val="lt1"/>
                </a:solidFill>
              </a:defRPr>
            </a:lvl7pPr>
            <a:lvl8pPr indent="-431800" lvl="7" marL="3657600" rtl="0" algn="ctr">
              <a:spcBef>
                <a:spcPts val="600"/>
              </a:spcBef>
              <a:spcAft>
                <a:spcPts val="0"/>
              </a:spcAft>
              <a:buClr>
                <a:schemeClr val="lt1"/>
              </a:buClr>
              <a:buSzPts val="3200"/>
              <a:buChar char="○"/>
              <a:defRPr sz="3200">
                <a:solidFill>
                  <a:schemeClr val="lt1"/>
                </a:solidFill>
              </a:defRPr>
            </a:lvl8pPr>
            <a:lvl9pPr indent="-431800" lvl="8" marL="4114800" rtl="0" algn="ctr">
              <a:spcBef>
                <a:spcPts val="600"/>
              </a:spcBef>
              <a:spcAft>
                <a:spcPts val="600"/>
              </a:spcAft>
              <a:buClr>
                <a:schemeClr val="lt1"/>
              </a:buClr>
              <a:buSzPts val="3200"/>
              <a:buChar char="■"/>
              <a:defRPr sz="3200">
                <a:solidFill>
                  <a:schemeClr val="lt1"/>
                </a:solidFill>
              </a:defRPr>
            </a:lvl9pPr>
          </a:lstStyle>
          <a:p/>
        </p:txBody>
      </p:sp>
      <p:sp>
        <p:nvSpPr>
          <p:cNvPr id="63" name="Google Shape;63;p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5400000">
              <a:off x="3874807" y="683602"/>
              <a:ext cx="306000" cy="264900"/>
            </a:xfrm>
            <a:prstGeom prst="hexagon">
              <a:avLst>
                <a:gd fmla="val 25000" name="adj"/>
                <a:gd fmla="val 115470" name="vf"/>
              </a:avLst>
            </a:prstGeom>
            <a:gradFill>
              <a:gsLst>
                <a:gs pos="0">
                  <a:schemeClr val="accent1"/>
                </a:gs>
                <a:gs pos="100000">
                  <a:schemeClr val="accent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a:off x="3593400" y="476575"/>
            <a:ext cx="1957200" cy="653700"/>
          </a:xfrm>
          <a:prstGeom prst="rect">
            <a:avLst/>
          </a:prstGeom>
          <a:noFill/>
          <a:ln>
            <a:noFill/>
          </a:ln>
          <a:effectLst>
            <a:outerShdw blurRad="114300" rotWithShape="0" algn="bl" dir="5400000" dist="19050">
              <a:schemeClr val="lt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8"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3" name="Google Shape;83;p5"/>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600"/>
              </a:spcBef>
              <a:spcAft>
                <a:spcPts val="0"/>
              </a:spcAft>
              <a:buSzPts val="18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84" name="Google Shape;84;p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8"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6"/>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3" name="Google Shape;103;p6"/>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04" name="Google Shape;104;p6"/>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05" name="Google Shape;105;p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9"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7"/>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4" name="Google Shape;124;p7"/>
          <p:cNvSpPr txBox="1"/>
          <p:nvPr>
            <p:ph idx="1" type="body"/>
          </p:nvPr>
        </p:nvSpPr>
        <p:spPr>
          <a:xfrm>
            <a:off x="1207850"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5" name="Google Shape;125;p7"/>
          <p:cNvSpPr txBox="1"/>
          <p:nvPr>
            <p:ph idx="2" type="body"/>
          </p:nvPr>
        </p:nvSpPr>
        <p:spPr>
          <a:xfrm>
            <a:off x="3512976"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6" name="Google Shape;126;p7"/>
          <p:cNvSpPr txBox="1"/>
          <p:nvPr>
            <p:ph idx="3" type="body"/>
          </p:nvPr>
        </p:nvSpPr>
        <p:spPr>
          <a:xfrm>
            <a:off x="5818102"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7" name="Google Shape;127;p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8"/>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46" name="Google Shape;146;p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grpSp>
        <p:nvGrpSpPr>
          <p:cNvPr id="151" name="Google Shape;151;p9"/>
          <p:cNvGrpSpPr/>
          <p:nvPr/>
        </p:nvGrpSpPr>
        <p:grpSpPr>
          <a:xfrm>
            <a:off x="0" y="0"/>
            <a:ext cx="9144036" cy="5143497"/>
            <a:chOff x="0" y="0"/>
            <a:chExt cx="9144036" cy="5143497"/>
          </a:xfrm>
        </p:grpSpPr>
        <p:sp>
          <p:nvSpPr>
            <p:cNvPr id="152" name="Google Shape;152;p9"/>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9"/>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txBox="1"/>
          <p:nvPr>
            <p:ph idx="1" type="body"/>
          </p:nvPr>
        </p:nvSpPr>
        <p:spPr>
          <a:xfrm>
            <a:off x="851175" y="4635425"/>
            <a:ext cx="7441800" cy="306000"/>
          </a:xfrm>
          <a:prstGeom prst="rect">
            <a:avLst/>
          </a:prstGeom>
        </p:spPr>
        <p:txBody>
          <a:bodyPr anchorCtr="0" anchor="ctr" bIns="0" lIns="0" spcFirstLastPara="1" rIns="0" wrap="square" tIns="0">
            <a:noAutofit/>
          </a:bodyPr>
          <a:lstStyle>
            <a:lvl1pPr indent="-228600" lvl="0" marL="457200" rtl="0">
              <a:spcBef>
                <a:spcPts val="0"/>
              </a:spcBef>
              <a:spcAft>
                <a:spcPts val="600"/>
              </a:spcAft>
              <a:buSzPts val="1800"/>
              <a:buNone/>
              <a:defRPr sz="1800"/>
            </a:lvl1pPr>
          </a:lstStyle>
          <a:p/>
        </p:txBody>
      </p:sp>
      <p:sp>
        <p:nvSpPr>
          <p:cNvPr id="168" name="Google Shape;168;p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69" name="Google Shape;169;p9"/>
          <p:cNvGrpSpPr/>
          <p:nvPr/>
        </p:nvGrpSpPr>
        <p:grpSpPr>
          <a:xfrm>
            <a:off x="1" y="4635437"/>
            <a:ext cx="731345" cy="306027"/>
            <a:chOff x="-57865" y="847489"/>
            <a:chExt cx="839565" cy="351311"/>
          </a:xfrm>
        </p:grpSpPr>
        <p:sp>
          <p:nvSpPr>
            <p:cNvPr id="170" name="Google Shape;170;p9"/>
            <p:cNvSpPr/>
            <p:nvPr/>
          </p:nvSpPr>
          <p:spPr>
            <a:xfrm>
              <a:off x="-57865" y="847489"/>
              <a:ext cx="690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0"/>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13000">
              <a:schemeClr val="accent3"/>
            </a:gs>
            <a:gs pos="31000">
              <a:schemeClr val="accent2"/>
            </a:gs>
            <a:gs pos="100000">
              <a:schemeClr val="accent1"/>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5000"/>
              </a:schemeClr>
            </a:outerShdw>
          </a:effectLst>
        </p:spPr>
        <p:txBody>
          <a:bodyPr anchorCtr="0" anchor="ctr" bIns="0" lIns="0" spcFirstLastPara="1" rIns="0" wrap="square" tIns="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p:txBody>
      </p:sp>
      <p:sp>
        <p:nvSpPr>
          <p:cNvPr id="7" name="Google Shape;7;p1"/>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5000"/>
              </a:schemeClr>
            </a:outerShdw>
          </a:effectLst>
        </p:spPr>
        <p:txBody>
          <a:bodyPr anchorCtr="0" anchor="t" bIns="0" lIns="0" spcFirstLastPara="1" rIns="0" wrap="square" tIns="0">
            <a:noAutofit/>
          </a:bodyPr>
          <a:lstStyle>
            <a:lvl1pPr indent="-342900" lvl="0" marL="4572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indent="-342900" lvl="1" marL="9144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indent="-381000" lvl="2" marL="13716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indent="-381000" lvl="3" marL="18288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indent="-381000" lvl="4" marL="2286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indent="-381000" lvl="5" marL="27432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indent="-381000" lvl="6" marL="32004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indent="-381000" lvl="7" marL="36576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indent="-381000" lvl="8" marL="41148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p:txBody>
      </p:sp>
      <p:sp>
        <p:nvSpPr>
          <p:cNvPr id="8" name="Google Shape;8;p1"/>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lvl="0" rtl="0" algn="ctr">
              <a:buNone/>
              <a:defRPr sz="1200">
                <a:solidFill>
                  <a:schemeClr val="accent2"/>
                </a:solidFill>
                <a:latin typeface="Titillium Web"/>
                <a:ea typeface="Titillium Web"/>
                <a:cs typeface="Titillium Web"/>
                <a:sym typeface="Titillium Web"/>
              </a:defRPr>
            </a:lvl1pPr>
            <a:lvl2pPr lvl="1" rtl="0" algn="ctr">
              <a:buNone/>
              <a:defRPr sz="1200">
                <a:solidFill>
                  <a:schemeClr val="accent2"/>
                </a:solidFill>
                <a:latin typeface="Titillium Web"/>
                <a:ea typeface="Titillium Web"/>
                <a:cs typeface="Titillium Web"/>
                <a:sym typeface="Titillium Web"/>
              </a:defRPr>
            </a:lvl2pPr>
            <a:lvl3pPr lvl="2" rtl="0" algn="ctr">
              <a:buNone/>
              <a:defRPr sz="1200">
                <a:solidFill>
                  <a:schemeClr val="accent2"/>
                </a:solidFill>
                <a:latin typeface="Titillium Web"/>
                <a:ea typeface="Titillium Web"/>
                <a:cs typeface="Titillium Web"/>
                <a:sym typeface="Titillium Web"/>
              </a:defRPr>
            </a:lvl3pPr>
            <a:lvl4pPr lvl="3" rtl="0" algn="ctr">
              <a:buNone/>
              <a:defRPr sz="1200">
                <a:solidFill>
                  <a:schemeClr val="accent2"/>
                </a:solidFill>
                <a:latin typeface="Titillium Web"/>
                <a:ea typeface="Titillium Web"/>
                <a:cs typeface="Titillium Web"/>
                <a:sym typeface="Titillium Web"/>
              </a:defRPr>
            </a:lvl4pPr>
            <a:lvl5pPr lvl="4" rtl="0" algn="ctr">
              <a:buNone/>
              <a:defRPr sz="1200">
                <a:solidFill>
                  <a:schemeClr val="accent2"/>
                </a:solidFill>
                <a:latin typeface="Titillium Web"/>
                <a:ea typeface="Titillium Web"/>
                <a:cs typeface="Titillium Web"/>
                <a:sym typeface="Titillium Web"/>
              </a:defRPr>
            </a:lvl5pPr>
            <a:lvl6pPr lvl="5" rtl="0" algn="ctr">
              <a:buNone/>
              <a:defRPr sz="1200">
                <a:solidFill>
                  <a:schemeClr val="accent2"/>
                </a:solidFill>
                <a:latin typeface="Titillium Web"/>
                <a:ea typeface="Titillium Web"/>
                <a:cs typeface="Titillium Web"/>
                <a:sym typeface="Titillium Web"/>
              </a:defRPr>
            </a:lvl6pPr>
            <a:lvl7pPr lvl="6" rtl="0" algn="ctr">
              <a:buNone/>
              <a:defRPr sz="1200">
                <a:solidFill>
                  <a:schemeClr val="accent2"/>
                </a:solidFill>
                <a:latin typeface="Titillium Web"/>
                <a:ea typeface="Titillium Web"/>
                <a:cs typeface="Titillium Web"/>
                <a:sym typeface="Titillium Web"/>
              </a:defRPr>
            </a:lvl7pPr>
            <a:lvl8pPr lvl="7" rtl="0" algn="ctr">
              <a:buNone/>
              <a:defRPr sz="1200">
                <a:solidFill>
                  <a:schemeClr val="accent2"/>
                </a:solidFill>
                <a:latin typeface="Titillium Web"/>
                <a:ea typeface="Titillium Web"/>
                <a:cs typeface="Titillium Web"/>
                <a:sym typeface="Titillium Web"/>
              </a:defRPr>
            </a:lvl8pPr>
            <a:lvl9pPr lvl="8" rtl="0" algn="ctr">
              <a:buNone/>
              <a:defRPr sz="1200">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p:nvPr/>
        </p:nvSpPr>
        <p:spPr>
          <a:xfrm>
            <a:off x="7641774" y="212650"/>
            <a:ext cx="1365660" cy="371682"/>
          </a:xfrm>
          <a:prstGeom prst="flowChartTerminator">
            <a:avLst/>
          </a:prstGeom>
          <a:gradFill>
            <a:gsLst>
              <a:gs pos="0">
                <a:schemeClr val="accent6"/>
              </a:gs>
              <a:gs pos="17000">
                <a:schemeClr val="accent4"/>
              </a:gs>
              <a:gs pos="42000">
                <a:schemeClr val="accent3"/>
              </a:gs>
              <a:gs pos="100000">
                <a:schemeClr val="accent2"/>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
          <p:cNvSpPr txBox="1"/>
          <p:nvPr>
            <p:ph type="ctrTitle"/>
          </p:nvPr>
        </p:nvSpPr>
        <p:spPr>
          <a:xfrm>
            <a:off x="1859775" y="1984825"/>
            <a:ext cx="7458900" cy="1159800"/>
          </a:xfrm>
          <a:prstGeom prst="rect">
            <a:avLst/>
          </a:prstGeom>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 sz="4600"/>
              <a:t>INSECURE DESERIALIZATION</a:t>
            </a:r>
            <a:endParaRPr sz="4600"/>
          </a:p>
        </p:txBody>
      </p:sp>
      <p:pic>
        <p:nvPicPr>
          <p:cNvPr id="200" name="Google Shape;200;p12"/>
          <p:cNvPicPr preferRelativeResize="0"/>
          <p:nvPr/>
        </p:nvPicPr>
        <p:blipFill>
          <a:blip r:embed="rId3">
            <a:alphaModFix/>
          </a:blip>
          <a:stretch>
            <a:fillRect/>
          </a:stretch>
        </p:blipFill>
        <p:spPr>
          <a:xfrm>
            <a:off x="403325" y="1954213"/>
            <a:ext cx="1235025" cy="1235025"/>
          </a:xfrm>
          <a:prstGeom prst="rect">
            <a:avLst/>
          </a:prstGeom>
          <a:noFill/>
          <a:ln>
            <a:noFill/>
          </a:ln>
        </p:spPr>
      </p:pic>
      <p:sp>
        <p:nvSpPr>
          <p:cNvPr id="201" name="Google Shape;201;p12"/>
          <p:cNvSpPr/>
          <p:nvPr/>
        </p:nvSpPr>
        <p:spPr>
          <a:xfrm rot="10800000">
            <a:off x="4065825" y="4482350"/>
            <a:ext cx="1220100" cy="3717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12"/>
          <p:cNvGrpSpPr/>
          <p:nvPr/>
        </p:nvGrpSpPr>
        <p:grpSpPr>
          <a:xfrm>
            <a:off x="3855281" y="4370823"/>
            <a:ext cx="328471" cy="594764"/>
            <a:chOff x="4556125" y="630237"/>
            <a:chExt cx="3081338" cy="5568950"/>
          </a:xfrm>
        </p:grpSpPr>
        <p:sp>
          <p:nvSpPr>
            <p:cNvPr id="203" name="Google Shape;203;p12"/>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4" name="Google Shape;204;p12"/>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5" name="Google Shape;205;p12"/>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6" name="Google Shape;206;p12"/>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7" name="Google Shape;207;p12"/>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8" name="Google Shape;208;p12"/>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9" name="Google Shape;209;p12"/>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sp>
        <p:nvSpPr>
          <p:cNvPr id="210" name="Google Shape;210;p12"/>
          <p:cNvSpPr txBox="1"/>
          <p:nvPr/>
        </p:nvSpPr>
        <p:spPr>
          <a:xfrm>
            <a:off x="4183750" y="4414250"/>
            <a:ext cx="1180500" cy="50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00">
                <a:latin typeface="Saira SemiCondensed SemiBold"/>
                <a:ea typeface="Saira SemiCondensed SemiBold"/>
                <a:cs typeface="Saira SemiCondensed SemiBold"/>
                <a:sym typeface="Saira SemiCondensed SemiBold"/>
              </a:rPr>
              <a:t>DAY  05</a:t>
            </a:r>
            <a:endParaRPr sz="2100">
              <a:latin typeface="Saira SemiCondensed SemiBold"/>
              <a:ea typeface="Saira SemiCondensed SemiBold"/>
              <a:cs typeface="Saira SemiCondensed SemiBold"/>
              <a:sym typeface="Saira SemiCondensed SemiBold"/>
            </a:endParaRPr>
          </a:p>
        </p:txBody>
      </p:sp>
      <p:sp>
        <p:nvSpPr>
          <p:cNvPr id="211" name="Google Shape;211;p12"/>
          <p:cNvSpPr txBox="1"/>
          <p:nvPr/>
        </p:nvSpPr>
        <p:spPr>
          <a:xfrm>
            <a:off x="7641763" y="190738"/>
            <a:ext cx="1453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1"/>
                </a:solidFill>
                <a:latin typeface="Inria Sans Light"/>
                <a:ea typeface="Inria Sans Light"/>
                <a:cs typeface="Inria Sans Light"/>
                <a:sym typeface="Inria Sans Light"/>
              </a:rPr>
              <a:t>⌛</a:t>
            </a:r>
            <a:r>
              <a:rPr lang="en" sz="1500">
                <a:solidFill>
                  <a:schemeClr val="accent1"/>
                </a:solidFill>
                <a:latin typeface="Bungee"/>
                <a:ea typeface="Bungee"/>
                <a:cs typeface="Bungee"/>
                <a:sym typeface="Bungee"/>
              </a:rPr>
              <a:t> 60 min</a:t>
            </a:r>
            <a:endParaRPr sz="1500">
              <a:solidFill>
                <a:schemeClr val="accent1"/>
              </a:solidFill>
              <a:latin typeface="Bungee"/>
              <a:ea typeface="Bungee"/>
              <a:cs typeface="Bungee"/>
              <a:sym typeface="Bunge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1"/>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latin typeface="Bungee"/>
                <a:ea typeface="Bungee"/>
                <a:cs typeface="Bungee"/>
                <a:sym typeface="Bungee"/>
              </a:rPr>
              <a:t>Ideally you should NEVER deserialise user input!</a:t>
            </a:r>
            <a:endParaRPr sz="1900">
              <a:latin typeface="Bungee"/>
              <a:ea typeface="Bungee"/>
              <a:cs typeface="Bungee"/>
              <a:sym typeface="Bungee"/>
            </a:endParaRPr>
          </a:p>
        </p:txBody>
      </p:sp>
      <p:sp>
        <p:nvSpPr>
          <p:cNvPr id="278" name="Google Shape;278;p2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79" name="Google Shape;279;p21"/>
          <p:cNvSpPr txBox="1"/>
          <p:nvPr/>
        </p:nvSpPr>
        <p:spPr>
          <a:xfrm>
            <a:off x="765025" y="1365700"/>
            <a:ext cx="8623500" cy="24027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Because of the way this process works we can replace serialize objects with any object</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the web application has access to. This is also the reason why Insecure deserialization</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is sometimes refered to as object injection.</a:t>
            </a:r>
            <a:endParaRPr b="1" sz="12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lang="en" sz="1900">
                <a:solidFill>
                  <a:srgbClr val="FFFF00"/>
                </a:solidFill>
                <a:latin typeface="Fira Sans ExtraBold"/>
                <a:ea typeface="Fira Sans ExtraBold"/>
                <a:cs typeface="Fira Sans ExtraBold"/>
                <a:sym typeface="Fira Sans ExtraBold"/>
              </a:rPr>
              <a:t>🎯</a:t>
            </a:r>
            <a:r>
              <a:rPr lang="en" sz="1900">
                <a:solidFill>
                  <a:srgbClr val="FFFF00"/>
                </a:solidFill>
                <a:latin typeface="Fira Sans ExtraBold"/>
                <a:ea typeface="Fira Sans ExtraBold"/>
                <a:cs typeface="Fira Sans ExtraBold"/>
                <a:sym typeface="Fira Sans ExtraBold"/>
              </a:rPr>
              <a:t>How to identify it?</a:t>
            </a:r>
            <a:endParaRPr sz="1900">
              <a:solidFill>
                <a:srgbClr val="FFFF00"/>
              </a:solidFill>
              <a:latin typeface="Fira Sans ExtraBold"/>
              <a:ea typeface="Fira Sans ExtraBold"/>
              <a:cs typeface="Fira Sans ExtraBold"/>
              <a:sym typeface="Fira Sans ExtraBold"/>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Identifying Insecure deserialization can usually be fairly straight forward to identify.</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Different languages all use a specific format and if you know what it looks like it can be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easy to identify.</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lang="en" sz="1900">
                <a:solidFill>
                  <a:srgbClr val="00FF00"/>
                </a:solidFill>
                <a:latin typeface="Fira Sans ExtraBold"/>
                <a:ea typeface="Fira Sans ExtraBold"/>
                <a:cs typeface="Fira Sans ExtraBold"/>
                <a:sym typeface="Fira Sans ExtraBold"/>
              </a:rPr>
              <a:t>⚙️PHP</a:t>
            </a:r>
            <a:endParaRPr b="1">
              <a:solidFill>
                <a:srgbClr val="00FF00"/>
              </a:solidFill>
              <a:latin typeface="Inria Sans"/>
              <a:ea typeface="Inria Sans"/>
              <a:cs typeface="Inria Sans"/>
              <a:sym typeface="Inria Sans"/>
            </a:endParaRPr>
          </a:p>
        </p:txBody>
      </p:sp>
      <p:pic>
        <p:nvPicPr>
          <p:cNvPr id="280" name="Google Shape;280;p21"/>
          <p:cNvPicPr preferRelativeResize="0"/>
          <p:nvPr/>
        </p:nvPicPr>
        <p:blipFill>
          <a:blip r:embed="rId3">
            <a:alphaModFix/>
          </a:blip>
          <a:stretch>
            <a:fillRect/>
          </a:stretch>
        </p:blipFill>
        <p:spPr>
          <a:xfrm>
            <a:off x="851825" y="3768400"/>
            <a:ext cx="5796474" cy="117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1000"/>
                                        <p:tgtEl>
                                          <p:spTgt spid="279"/>
                                        </p:tgtEl>
                                        <p:attrNameLst>
                                          <p:attrName>ppt_w</p:attrName>
                                        </p:attrNameLst>
                                      </p:cBhvr>
                                      <p:tavLst>
                                        <p:tav fmla="" tm="0">
                                          <p:val>
                                            <p:strVal val="0"/>
                                          </p:val>
                                        </p:tav>
                                        <p:tav fmla="" tm="100000">
                                          <p:val>
                                            <p:strVal val="#ppt_w"/>
                                          </p:val>
                                        </p:tav>
                                      </p:tavLst>
                                    </p:anim>
                                    <p:anim calcmode="lin" valueType="num">
                                      <p:cBhvr additive="base">
                                        <p:cTn dur="1000"/>
                                        <p:tgtEl>
                                          <p:spTgt spid="2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latin typeface="Bungee"/>
                <a:ea typeface="Bungee"/>
                <a:cs typeface="Bungee"/>
                <a:sym typeface="Bungee"/>
              </a:rPr>
              <a:t>Ideally you should NEVER deserialise user input!</a:t>
            </a:r>
            <a:endParaRPr sz="1900">
              <a:latin typeface="Bungee"/>
              <a:ea typeface="Bungee"/>
              <a:cs typeface="Bungee"/>
              <a:sym typeface="Bungee"/>
            </a:endParaRPr>
          </a:p>
        </p:txBody>
      </p:sp>
      <p:sp>
        <p:nvSpPr>
          <p:cNvPr id="286" name="Google Shape;286;p2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87" name="Google Shape;287;p22"/>
          <p:cNvSpPr txBox="1"/>
          <p:nvPr/>
        </p:nvSpPr>
        <p:spPr>
          <a:xfrm>
            <a:off x="612625" y="1289500"/>
            <a:ext cx="8623500" cy="4770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lang="en" sz="1900">
                <a:solidFill>
                  <a:srgbClr val="FFFF00"/>
                </a:solidFill>
                <a:latin typeface="Fira Sans ExtraBold"/>
                <a:ea typeface="Fira Sans ExtraBold"/>
                <a:cs typeface="Fira Sans ExtraBold"/>
                <a:sym typeface="Fira Sans ExtraBold"/>
              </a:rPr>
              <a:t>🎯</a:t>
            </a:r>
            <a:r>
              <a:rPr lang="en" sz="1300">
                <a:solidFill>
                  <a:srgbClr val="FFFF00"/>
                </a:solidFill>
                <a:latin typeface="Fira Sans ExtraBold"/>
                <a:ea typeface="Fira Sans ExtraBold"/>
                <a:cs typeface="Fira Sans ExtraBold"/>
                <a:sym typeface="Fira Sans ExtraBold"/>
              </a:rPr>
              <a:t>We've already looked at this example before, PHP will serialize data in a mostly human readable format.</a:t>
            </a:r>
            <a:endParaRPr b="1">
              <a:solidFill>
                <a:srgbClr val="00FF00"/>
              </a:solidFill>
              <a:latin typeface="Inria Sans"/>
              <a:ea typeface="Inria Sans"/>
              <a:cs typeface="Inria Sans"/>
              <a:sym typeface="Inria Sans"/>
            </a:endParaRPr>
          </a:p>
        </p:txBody>
      </p:sp>
      <p:pic>
        <p:nvPicPr>
          <p:cNvPr id="288" name="Google Shape;288;p22"/>
          <p:cNvPicPr preferRelativeResize="0"/>
          <p:nvPr/>
        </p:nvPicPr>
        <p:blipFill>
          <a:blip r:embed="rId3">
            <a:alphaModFix/>
          </a:blip>
          <a:stretch>
            <a:fillRect/>
          </a:stretch>
        </p:blipFill>
        <p:spPr>
          <a:xfrm>
            <a:off x="828213" y="1925400"/>
            <a:ext cx="7711132" cy="2514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1000"/>
                                        <p:tgtEl>
                                          <p:spTgt spid="287"/>
                                        </p:tgtEl>
                                        <p:attrNameLst>
                                          <p:attrName>ppt_w</p:attrName>
                                        </p:attrNameLst>
                                      </p:cBhvr>
                                      <p:tavLst>
                                        <p:tav fmla="" tm="0">
                                          <p:val>
                                            <p:strVal val="0"/>
                                          </p:val>
                                        </p:tav>
                                        <p:tav fmla="" tm="100000">
                                          <p:val>
                                            <p:strVal val="#ppt_w"/>
                                          </p:val>
                                        </p:tav>
                                      </p:tavLst>
                                    </p:anim>
                                    <p:anim calcmode="lin" valueType="num">
                                      <p:cBhvr additive="base">
                                        <p:cTn dur="1000"/>
                                        <p:tgtEl>
                                          <p:spTgt spid="2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3"/>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latin typeface="Bungee"/>
                <a:ea typeface="Bungee"/>
                <a:cs typeface="Bungee"/>
                <a:sym typeface="Bungee"/>
              </a:rPr>
              <a:t>Ruby</a:t>
            </a:r>
            <a:endParaRPr sz="1900">
              <a:latin typeface="Bungee"/>
              <a:ea typeface="Bungee"/>
              <a:cs typeface="Bungee"/>
              <a:sym typeface="Bungee"/>
            </a:endParaRPr>
          </a:p>
        </p:txBody>
      </p:sp>
      <p:sp>
        <p:nvSpPr>
          <p:cNvPr id="294" name="Google Shape;294;p2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95" name="Google Shape;295;p23"/>
          <p:cNvSpPr txBox="1"/>
          <p:nvPr>
            <p:ph idx="1" type="body"/>
          </p:nvPr>
        </p:nvSpPr>
        <p:spPr>
          <a:xfrm>
            <a:off x="742650" y="1656025"/>
            <a:ext cx="7658700" cy="3033900"/>
          </a:xfrm>
          <a:prstGeom prst="rect">
            <a:avLst/>
          </a:prstGeom>
        </p:spPr>
        <p:txBody>
          <a:bodyPr anchorCtr="0" anchor="b" bIns="0" lIns="0" spcFirstLastPara="1" rIns="0" wrap="square" tIns="0">
            <a:noAutofit/>
          </a:bodyPr>
          <a:lstStyle/>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📌As you can see Ruby seems to indicate it's "marshalled" data (remember that</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marshalling is ruby's term for serialization) with hexadecimal notations (\x04).</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What matters most if we encounter this is that we can create a very simple ruby script to</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deserialize this object for us.</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500">
              <a:solidFill>
                <a:schemeClr val="accent6"/>
              </a:solidFill>
              <a:latin typeface="Inria Sans"/>
              <a:ea typeface="Inria Sans"/>
              <a:cs typeface="Inria Sans"/>
              <a:sym typeface="Inria Sans"/>
            </a:endParaRPr>
          </a:p>
        </p:txBody>
      </p:sp>
      <p:pic>
        <p:nvPicPr>
          <p:cNvPr id="296" name="Google Shape;296;p23"/>
          <p:cNvPicPr preferRelativeResize="0"/>
          <p:nvPr/>
        </p:nvPicPr>
        <p:blipFill>
          <a:blip r:embed="rId3">
            <a:alphaModFix/>
          </a:blip>
          <a:stretch>
            <a:fillRect/>
          </a:stretch>
        </p:blipFill>
        <p:spPr>
          <a:xfrm>
            <a:off x="701400" y="1423756"/>
            <a:ext cx="5430958" cy="16351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02" name="Google Shape;302;p24"/>
          <p:cNvPicPr preferRelativeResize="0"/>
          <p:nvPr/>
        </p:nvPicPr>
        <p:blipFill>
          <a:blip r:embed="rId3">
            <a:alphaModFix/>
          </a:blip>
          <a:stretch>
            <a:fillRect/>
          </a:stretch>
        </p:blipFill>
        <p:spPr>
          <a:xfrm>
            <a:off x="480275" y="420975"/>
            <a:ext cx="7481652" cy="1520725"/>
          </a:xfrm>
          <a:prstGeom prst="rect">
            <a:avLst/>
          </a:prstGeom>
          <a:noFill/>
          <a:ln>
            <a:noFill/>
          </a:ln>
        </p:spPr>
      </p:pic>
      <p:sp>
        <p:nvSpPr>
          <p:cNvPr id="303" name="Google Shape;303;p24"/>
          <p:cNvSpPr txBox="1"/>
          <p:nvPr/>
        </p:nvSpPr>
        <p:spPr>
          <a:xfrm>
            <a:off x="380775" y="2105100"/>
            <a:ext cx="7614600" cy="6810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We can then make any changes we need to make and re-encode it with the marshal</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dump method we saw earlier.</a:t>
            </a:r>
            <a:endParaRPr b="1" sz="1500">
              <a:solidFill>
                <a:schemeClr val="accent6"/>
              </a:solidFill>
              <a:latin typeface="Inria Sans"/>
              <a:ea typeface="Inria Sans"/>
              <a:cs typeface="Inria Sans"/>
              <a:sym typeface="Inria Sans"/>
            </a:endParaRPr>
          </a:p>
        </p:txBody>
      </p:sp>
      <p:pic>
        <p:nvPicPr>
          <p:cNvPr id="304" name="Google Shape;304;p24"/>
          <p:cNvPicPr preferRelativeResize="0"/>
          <p:nvPr/>
        </p:nvPicPr>
        <p:blipFill>
          <a:blip r:embed="rId4">
            <a:alphaModFix/>
          </a:blip>
          <a:stretch>
            <a:fillRect/>
          </a:stretch>
        </p:blipFill>
        <p:spPr>
          <a:xfrm>
            <a:off x="447250" y="2917150"/>
            <a:ext cx="7614601" cy="13656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5"/>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900">
                <a:latin typeface="Bungee"/>
                <a:ea typeface="Bungee"/>
                <a:cs typeface="Bungee"/>
                <a:sym typeface="Bungee"/>
              </a:rPr>
              <a:t>So how do i exploit this?</a:t>
            </a:r>
            <a:endParaRPr sz="1900">
              <a:latin typeface="Bungee"/>
              <a:ea typeface="Bungee"/>
              <a:cs typeface="Bungee"/>
              <a:sym typeface="Bungee"/>
            </a:endParaRPr>
          </a:p>
        </p:txBody>
      </p:sp>
      <p:sp>
        <p:nvSpPr>
          <p:cNvPr id="310" name="Google Shape;310;p2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11" name="Google Shape;311;p25"/>
          <p:cNvSpPr txBox="1"/>
          <p:nvPr/>
        </p:nvSpPr>
        <p:spPr>
          <a:xfrm>
            <a:off x="765025" y="1365700"/>
            <a:ext cx="8623500" cy="42513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We can exploit this defect in two ways, I am mostly going to cover the functional way in</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this document because that's how i hunt and object injection usually requires access to</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the source code. I will also cover the object injection method to a certain degree so you</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can become accustomed to it and i hope that you will look into it further if you are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interested in it.</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lang="en" sz="1900">
                <a:solidFill>
                  <a:srgbClr val="FFFF00"/>
                </a:solidFill>
                <a:latin typeface="Fira Sans ExtraBold"/>
                <a:ea typeface="Fira Sans ExtraBold"/>
                <a:cs typeface="Fira Sans ExtraBold"/>
                <a:sym typeface="Fira Sans ExtraBold"/>
              </a:rPr>
              <a:t>⚒️</a:t>
            </a:r>
            <a:r>
              <a:rPr lang="en" sz="1900">
                <a:solidFill>
                  <a:srgbClr val="FFFF00"/>
                </a:solidFill>
                <a:latin typeface="Fira Sans ExtraBold"/>
                <a:ea typeface="Fira Sans ExtraBold"/>
                <a:cs typeface="Fira Sans ExtraBold"/>
                <a:sym typeface="Fira Sans ExtraBold"/>
              </a:rPr>
              <a:t>Functional testing</a:t>
            </a:r>
            <a:endParaRPr sz="1900">
              <a:solidFill>
                <a:srgbClr val="FFFF00"/>
              </a:solidFill>
              <a:latin typeface="Fira Sans ExtraBold"/>
              <a:ea typeface="Fira Sans ExtraBold"/>
              <a:cs typeface="Fira Sans ExtraBold"/>
              <a:sym typeface="Fira Sans ExtraBold"/>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When we are testing purely functionality we are relying on the fact that we might find</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one of these serialized objects somewhere that we can manipulate the value.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Portswigger labs uses the cookies as an example but it can also occur in other locations</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such as a hidden field in a form that might send a seriliazed object. Another location we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can find serliliazed objects is in the javascript code as it might need to pass on one of</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those values to the back-end.</a:t>
            </a:r>
            <a:endParaRPr b="1">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t/>
            </a:r>
            <a:endParaRPr sz="1900">
              <a:solidFill>
                <a:srgbClr val="FFFF00"/>
              </a:solidFill>
              <a:latin typeface="Fira Sans ExtraBold"/>
              <a:ea typeface="Fira Sans ExtraBold"/>
              <a:cs typeface="Fira Sans ExtraBold"/>
              <a:sym typeface="Fira Sans ExtraBold"/>
            </a:endParaRPr>
          </a:p>
          <a:p>
            <a:pPr indent="0" lvl="0" marL="0" marR="0" rtl="0" algn="l">
              <a:lnSpc>
                <a:spcPct val="115000"/>
              </a:lnSpc>
              <a:spcBef>
                <a:spcPts val="0"/>
              </a:spcBef>
              <a:spcAft>
                <a:spcPts val="0"/>
              </a:spcAft>
              <a:buNone/>
            </a:pPr>
            <a:r>
              <a:t/>
            </a:r>
            <a:endParaRPr b="1">
              <a:solidFill>
                <a:srgbClr val="00FF00"/>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ppt_w</p:attrName>
                                        </p:attrNameLst>
                                      </p:cBhvr>
                                      <p:tavLst>
                                        <p:tav fmla="" tm="0">
                                          <p:val>
                                            <p:strVal val="0"/>
                                          </p:val>
                                        </p:tav>
                                        <p:tav fmla="" tm="100000">
                                          <p:val>
                                            <p:strVal val="#ppt_w"/>
                                          </p:val>
                                        </p:tav>
                                      </p:tavLst>
                                    </p:anim>
                                    <p:anim calcmode="lin" valueType="num">
                                      <p:cBhvr additive="base">
                                        <p:cTn dur="1000"/>
                                        <p:tgtEl>
                                          <p:spTgt spid="3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17" name="Google Shape;317;p26"/>
          <p:cNvSpPr txBox="1"/>
          <p:nvPr/>
        </p:nvSpPr>
        <p:spPr>
          <a:xfrm>
            <a:off x="700500" y="352475"/>
            <a:ext cx="8623500" cy="38127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If we have a look at the portswigger labs we can see some easy PHP examples. All of</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these rely on a cookie being set as a serialized PHP object. If you check the cookies</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you should find something similar to our example. You can simply edit this cookie to do</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things you should not be able to do. A basic example of this would be making yourself</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admin by changing a boolean which you can find in the following lab:</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rgbClr val="FFFF00"/>
                </a:solidFill>
                <a:latin typeface="Inria Sans"/>
                <a:ea typeface="Inria Sans"/>
                <a:cs typeface="Inria Sans"/>
                <a:sym typeface="Inria Sans"/>
              </a:rPr>
              <a:t>https://portswigger.net/web-security/deserialization/exploiting/lab-deserialization-</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rgbClr val="FFFF00"/>
                </a:solidFill>
                <a:latin typeface="Inria Sans"/>
                <a:ea typeface="Inria Sans"/>
                <a:cs typeface="Inria Sans"/>
                <a:sym typeface="Inria Sans"/>
              </a:rPr>
              <a:t>modifying-serialized-objects</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Programming languages like PHP have something that's known as loose comperison</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operators. In PHP this is an example.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t/>
            </a:r>
            <a:endParaRPr sz="1900">
              <a:solidFill>
                <a:srgbClr val="FFFF00"/>
              </a:solidFill>
              <a:latin typeface="Fira Sans ExtraBold"/>
              <a:ea typeface="Fira Sans ExtraBold"/>
              <a:cs typeface="Fira Sans ExtraBold"/>
              <a:sym typeface="Fira Sans ExtraBold"/>
            </a:endParaRPr>
          </a:p>
          <a:p>
            <a:pPr indent="0" lvl="0" marL="0" marR="0" rtl="0" algn="l">
              <a:lnSpc>
                <a:spcPct val="115000"/>
              </a:lnSpc>
              <a:spcBef>
                <a:spcPts val="0"/>
              </a:spcBef>
              <a:spcAft>
                <a:spcPts val="0"/>
              </a:spcAft>
              <a:buNone/>
            </a:pPr>
            <a:r>
              <a:t/>
            </a:r>
            <a:endParaRPr b="1">
              <a:solidFill>
                <a:srgbClr val="00FF00"/>
              </a:solidFill>
              <a:latin typeface="Inria Sans"/>
              <a:ea typeface="Inria Sans"/>
              <a:cs typeface="Inria Sans"/>
              <a:sym typeface="Inria Sans"/>
            </a:endParaRPr>
          </a:p>
        </p:txBody>
      </p:sp>
      <p:pic>
        <p:nvPicPr>
          <p:cNvPr id="318" name="Google Shape;318;p26"/>
          <p:cNvPicPr preferRelativeResize="0"/>
          <p:nvPr/>
        </p:nvPicPr>
        <p:blipFill>
          <a:blip r:embed="rId3">
            <a:alphaModFix/>
          </a:blip>
          <a:stretch>
            <a:fillRect/>
          </a:stretch>
        </p:blipFill>
        <p:spPr>
          <a:xfrm>
            <a:off x="745688" y="3271975"/>
            <a:ext cx="7500226" cy="134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1000"/>
                                        <p:tgtEl>
                                          <p:spTgt spid="317"/>
                                        </p:tgtEl>
                                        <p:attrNameLst>
                                          <p:attrName>ppt_w</p:attrName>
                                        </p:attrNameLst>
                                      </p:cBhvr>
                                      <p:tavLst>
                                        <p:tav fmla="" tm="0">
                                          <p:val>
                                            <p:strVal val="0"/>
                                          </p:val>
                                        </p:tav>
                                        <p:tav fmla="" tm="100000">
                                          <p:val>
                                            <p:strVal val="#ppt_w"/>
                                          </p:val>
                                        </p:tav>
                                      </p:tavLst>
                                    </p:anim>
                                    <p:anim calcmode="lin" valueType="num">
                                      <p:cBhvr additive="base">
                                        <p:cTn dur="1000"/>
                                        <p:tgtEl>
                                          <p:spTgt spid="3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24" name="Google Shape;324;p27"/>
          <p:cNvSpPr txBox="1"/>
          <p:nvPr/>
        </p:nvSpPr>
        <p:spPr>
          <a:xfrm>
            <a:off x="700500" y="276275"/>
            <a:ext cx="8623500" cy="13914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This == is called an operator and in this case two = signs means that PHP will check the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values of the provided variables but not the types. This means the following condition</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would be true if the real password does not start with a number and we are able to</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manipulate the password to be 0.</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rgbClr val="00FF00"/>
              </a:solidFill>
              <a:latin typeface="Inria Sans"/>
              <a:ea typeface="Inria Sans"/>
              <a:cs typeface="Inria Sans"/>
              <a:sym typeface="Inria Sans"/>
            </a:endParaRPr>
          </a:p>
        </p:txBody>
      </p:sp>
      <p:pic>
        <p:nvPicPr>
          <p:cNvPr id="325" name="Google Shape;325;p27"/>
          <p:cNvPicPr preferRelativeResize="0"/>
          <p:nvPr/>
        </p:nvPicPr>
        <p:blipFill>
          <a:blip r:embed="rId3">
            <a:alphaModFix/>
          </a:blip>
          <a:stretch>
            <a:fillRect/>
          </a:stretch>
        </p:blipFill>
        <p:spPr>
          <a:xfrm>
            <a:off x="752125" y="1501125"/>
            <a:ext cx="7817226" cy="1588925"/>
          </a:xfrm>
          <a:prstGeom prst="rect">
            <a:avLst/>
          </a:prstGeom>
          <a:noFill/>
          <a:ln>
            <a:noFill/>
          </a:ln>
        </p:spPr>
      </p:pic>
      <p:sp>
        <p:nvSpPr>
          <p:cNvPr id="326" name="Google Shape;326;p27"/>
          <p:cNvSpPr txBox="1"/>
          <p:nvPr/>
        </p:nvSpPr>
        <p:spPr>
          <a:xfrm>
            <a:off x="700500" y="3190825"/>
            <a:ext cx="8623500" cy="18870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a:solidFill>
                  <a:srgbClr val="FFFF00"/>
                </a:solidFill>
                <a:latin typeface="Inria Sans"/>
                <a:ea typeface="Inria Sans"/>
                <a:cs typeface="Inria Sans"/>
                <a:sym typeface="Inria Sans"/>
              </a:rPr>
              <a:t>https://portswigger.net/web-security/deserialization/exploiting/lab-deserialization-</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rgbClr val="FFFF00"/>
                </a:solidFill>
                <a:latin typeface="Inria Sans"/>
                <a:ea typeface="Inria Sans"/>
                <a:cs typeface="Inria Sans"/>
                <a:sym typeface="Inria Sans"/>
              </a:rPr>
              <a:t>modifying-serialized-data-types</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This last lab is actually very clever as it tries to get you to chain several vulnerabilities</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together. You have to delete a file on the server which can be very destructive but</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deleting that file is not so easy. After all, how are you going to delete a file on a</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webserver you do not even own?</a:t>
            </a:r>
            <a:endParaRPr b="1">
              <a:solidFill>
                <a:srgbClr val="00FF00"/>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ppt_w</p:attrName>
                                        </p:attrNameLst>
                                      </p:cBhvr>
                                      <p:tavLst>
                                        <p:tav fmla="" tm="0">
                                          <p:val>
                                            <p:strVal val="0"/>
                                          </p:val>
                                        </p:tav>
                                        <p:tav fmla="" tm="100000">
                                          <p:val>
                                            <p:strVal val="#ppt_w"/>
                                          </p:val>
                                        </p:tav>
                                      </p:tavLst>
                                    </p:anim>
                                    <p:anim calcmode="lin" valueType="num">
                                      <p:cBhvr additive="base">
                                        <p:cTn dur="1000"/>
                                        <p:tgtEl>
                                          <p:spTgt spid="3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2" name="Google Shape;332;p28"/>
          <p:cNvSpPr txBox="1"/>
          <p:nvPr/>
        </p:nvSpPr>
        <p:spPr>
          <a:xfrm>
            <a:off x="700500" y="276275"/>
            <a:ext cx="8623500" cy="46131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This lab also has serialized data in it's cookies and this time it allows you to set a user</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avatar by providing a link. This does not seem very impactful as simply setting an avatar</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does not cause much damage so let's move on.</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A smart hacker however is thinking about what their possibilities are and they find out</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that whenever they delete their account, the avatar picture also gets deleted by creating</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a new account and trying to browse to his old avatar where they are greeted by a 404 -</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not found message. This behaviour gives the hacker an idea, he will set the avatar's</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location to the file he wants to delete and deletes the account. Suddenly they can't surf</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the website anymore and they smile knowing they just deleted all the config files</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rgbClr val="FFFF00"/>
                </a:solidFill>
                <a:latin typeface="Inria Sans"/>
                <a:ea typeface="Inria Sans"/>
                <a:cs typeface="Inria Sans"/>
                <a:sym typeface="Inria Sans"/>
              </a:rPr>
              <a:t>https://portswigger.net/web-security/deserialization/exploiting/lab-deserialization-using-</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rgbClr val="FFFF00"/>
                </a:solidFill>
                <a:latin typeface="Inria Sans"/>
                <a:ea typeface="Inria Sans"/>
                <a:cs typeface="Inria Sans"/>
                <a:sym typeface="Inria Sans"/>
              </a:rPr>
              <a:t>Application-functionality-to-exploit-insecure-deserialization</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All of these labs talk about PHP serialization and deserialization but of course all of</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these attacks are also possible on any other language since they all revolve about</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simply deserializing these objects ourselves while we make some changes and</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serialialize the payload again (By looking up what commands to use in the language</a:t>
            </a:r>
            <a:endParaRPr b="1">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a:solidFill>
                  <a:schemeClr val="accent6"/>
                </a:solidFill>
                <a:latin typeface="Inria Sans"/>
                <a:ea typeface="Inria Sans"/>
                <a:cs typeface="Inria Sans"/>
                <a:sym typeface="Inria Sans"/>
              </a:rPr>
              <a:t>manual and writing a simple script).</a:t>
            </a:r>
            <a:endParaRPr b="1">
              <a:solidFill>
                <a:srgbClr val="00FF00"/>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000"/>
                                        <p:tgtEl>
                                          <p:spTgt spid="332"/>
                                        </p:tgtEl>
                                        <p:attrNameLst>
                                          <p:attrName>ppt_w</p:attrName>
                                        </p:attrNameLst>
                                      </p:cBhvr>
                                      <p:tavLst>
                                        <p:tav fmla="" tm="0">
                                          <p:val>
                                            <p:strVal val="0"/>
                                          </p:val>
                                        </p:tav>
                                        <p:tav fmla="" tm="100000">
                                          <p:val>
                                            <p:strVal val="#ppt_w"/>
                                          </p:val>
                                        </p:tav>
                                      </p:tavLst>
                                    </p:anim>
                                    <p:anim calcmode="lin" valueType="num">
                                      <p:cBhvr additive="base">
                                        <p:cTn dur="10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8" name="Google Shape;338;p29"/>
          <p:cNvSpPr txBox="1"/>
          <p:nvPr/>
        </p:nvSpPr>
        <p:spPr>
          <a:xfrm>
            <a:off x="745650" y="1360475"/>
            <a:ext cx="8623500" cy="25773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300">
                <a:solidFill>
                  <a:srgbClr val="FFFF00"/>
                </a:solidFill>
                <a:latin typeface="Inria Sans"/>
                <a:ea typeface="Inria Sans"/>
                <a:cs typeface="Inria Sans"/>
                <a:sym typeface="Inria Sans"/>
              </a:rPr>
              <a:t>https://portswigger.net/web-security/deserialization/exploiting/lab-deserialization-</a:t>
            </a:r>
            <a:endParaRPr b="1" sz="13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300">
                <a:solidFill>
                  <a:srgbClr val="FFFF00"/>
                </a:solidFill>
                <a:latin typeface="Inria Sans"/>
                <a:ea typeface="Inria Sans"/>
                <a:cs typeface="Inria Sans"/>
                <a:sym typeface="Inria Sans"/>
              </a:rPr>
              <a:t>arbitrary-object-injection-in-php</a:t>
            </a:r>
            <a:endParaRPr b="1" sz="13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3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In this lab you will learn that you view the source code a file by entering the tilde sign</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after the filename (~). This works because some editors and IDEs create backup files</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which they mark with a tilde. Sometimes developers forget that they should never</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upload these files.</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When going through the source code we can find a __destruct() method that will invoke</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the unlink() method on the lock_file_path attribute, which will delete the file on this path</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200">
                <a:solidFill>
                  <a:schemeClr val="accent6"/>
                </a:solidFill>
                <a:latin typeface="Inria Sans"/>
                <a:ea typeface="Inria Sans"/>
                <a:cs typeface="Inria Sans"/>
                <a:sym typeface="Inria Sans"/>
              </a:rPr>
              <a:t>according to PHPs manual.</a:t>
            </a:r>
            <a:endParaRPr b="1" sz="12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a:solidFill>
                <a:schemeClr val="accent6"/>
              </a:solidFill>
              <a:latin typeface="Inria Sans"/>
              <a:ea typeface="Inria Sans"/>
              <a:cs typeface="Inria Sans"/>
              <a:sym typeface="Inria Sans"/>
            </a:endParaRPr>
          </a:p>
        </p:txBody>
      </p:sp>
      <p:sp>
        <p:nvSpPr>
          <p:cNvPr id="339" name="Google Shape;339;p29"/>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 sz="1900">
                <a:latin typeface="Bungee"/>
                <a:ea typeface="Bungee"/>
                <a:cs typeface="Bungee"/>
                <a:sym typeface="Bungee"/>
              </a:rPr>
              <a:t>Object injection</a:t>
            </a:r>
            <a:endParaRPr sz="1900">
              <a:latin typeface="Bungee"/>
              <a:ea typeface="Bungee"/>
              <a:cs typeface="Bungee"/>
              <a:sym typeface="Bungee"/>
            </a:endParaRPr>
          </a:p>
        </p:txBody>
      </p:sp>
      <p:pic>
        <p:nvPicPr>
          <p:cNvPr id="340" name="Google Shape;340;p29"/>
          <p:cNvPicPr preferRelativeResize="0"/>
          <p:nvPr/>
        </p:nvPicPr>
        <p:blipFill>
          <a:blip r:embed="rId3">
            <a:alphaModFix/>
          </a:blip>
          <a:stretch>
            <a:fillRect/>
          </a:stretch>
        </p:blipFill>
        <p:spPr>
          <a:xfrm>
            <a:off x="745650" y="3691300"/>
            <a:ext cx="5694529" cy="129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1000"/>
                                        <p:tgtEl>
                                          <p:spTgt spid="338"/>
                                        </p:tgtEl>
                                        <p:attrNameLst>
                                          <p:attrName>ppt_w</p:attrName>
                                        </p:attrNameLst>
                                      </p:cBhvr>
                                      <p:tavLst>
                                        <p:tav fmla="" tm="0">
                                          <p:val>
                                            <p:strVal val="0"/>
                                          </p:val>
                                        </p:tav>
                                        <p:tav fmla="" tm="100000">
                                          <p:val>
                                            <p:strVal val="#ppt_w"/>
                                          </p:val>
                                        </p:tav>
                                      </p:tavLst>
                                    </p:anim>
                                    <p:anim calcmode="lin" valueType="num">
                                      <p:cBhvr additive="base">
                                        <p:cTn dur="1000"/>
                                        <p:tgtEl>
                                          <p:spTgt spid="3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46" name="Google Shape;346;p30"/>
          <p:cNvSpPr txBox="1"/>
          <p:nvPr/>
        </p:nvSpPr>
        <p:spPr>
          <a:xfrm>
            <a:off x="548100" y="504875"/>
            <a:ext cx="8623500" cy="49602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700">
                <a:solidFill>
                  <a:schemeClr val="accent6"/>
                </a:solidFill>
                <a:latin typeface="Inria Sans"/>
                <a:ea typeface="Inria Sans"/>
                <a:cs typeface="Inria Sans"/>
                <a:sym typeface="Inria Sans"/>
              </a:rPr>
              <a:t>The website is making constant references to some CustomTemplate PHP site so let's</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700">
                <a:solidFill>
                  <a:schemeClr val="accent6"/>
                </a:solidFill>
                <a:latin typeface="Inria Sans"/>
                <a:ea typeface="Inria Sans"/>
                <a:cs typeface="Inria Sans"/>
                <a:sym typeface="Inria Sans"/>
              </a:rPr>
              <a:t>apply our tilde trick here.</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700">
                <a:solidFill>
                  <a:schemeClr val="accent6"/>
                </a:solidFill>
                <a:latin typeface="Inria Sans"/>
                <a:ea typeface="Inria Sans"/>
                <a:cs typeface="Inria Sans"/>
                <a:sym typeface="Inria Sans"/>
              </a:rPr>
              <a:t>this gives us a cool source code file with all of those methods we talked about. The</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700">
                <a:solidFill>
                  <a:schemeClr val="accent6"/>
                </a:solidFill>
                <a:latin typeface="Inria Sans"/>
                <a:ea typeface="Inria Sans"/>
                <a:cs typeface="Inria Sans"/>
                <a:sym typeface="Inria Sans"/>
              </a:rPr>
              <a:t>destruct method is a so called magic method which will be envoked when a serialized</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700">
                <a:solidFill>
                  <a:schemeClr val="accent6"/>
                </a:solidFill>
                <a:latin typeface="Inria Sans"/>
                <a:ea typeface="Inria Sans"/>
                <a:cs typeface="Inria Sans"/>
                <a:sym typeface="Inria Sans"/>
              </a:rPr>
              <a:t>object is destroyed which happens when we delete a serialized object.</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700">
              <a:solidFill>
                <a:srgbClr val="FFFF00"/>
              </a:solidFill>
              <a:latin typeface="Inria Sans"/>
              <a:ea typeface="Inria Sans"/>
              <a:cs typeface="Inria Sans"/>
              <a:sym typeface="Inria Sans"/>
            </a:endParaRPr>
          </a:p>
        </p:txBody>
      </p:sp>
      <p:pic>
        <p:nvPicPr>
          <p:cNvPr id="347" name="Google Shape;347;p30"/>
          <p:cNvPicPr preferRelativeResize="0"/>
          <p:nvPr/>
        </p:nvPicPr>
        <p:blipFill>
          <a:blip r:embed="rId3">
            <a:alphaModFix/>
          </a:blip>
          <a:stretch>
            <a:fillRect/>
          </a:stretch>
        </p:blipFill>
        <p:spPr>
          <a:xfrm>
            <a:off x="606350" y="1332325"/>
            <a:ext cx="8220674" cy="147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000"/>
                                        <p:tgtEl>
                                          <p:spTgt spid="346"/>
                                        </p:tgtEl>
                                        <p:attrNameLst>
                                          <p:attrName>ppt_w</p:attrName>
                                        </p:attrNameLst>
                                      </p:cBhvr>
                                      <p:tavLst>
                                        <p:tav fmla="" tm="0">
                                          <p:val>
                                            <p:strVal val="0"/>
                                          </p:val>
                                        </p:tav>
                                        <p:tav fmla="" tm="100000">
                                          <p:val>
                                            <p:strVal val="#ppt_w"/>
                                          </p:val>
                                        </p:tav>
                                      </p:tavLst>
                                    </p:anim>
                                    <p:anim calcmode="lin" valueType="num">
                                      <p:cBhvr additive="base">
                                        <p:cTn dur="1000"/>
                                        <p:tgtEl>
                                          <p:spTgt spid="3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 sz="2600">
                <a:latin typeface="Bungee"/>
                <a:ea typeface="Bungee"/>
                <a:cs typeface="Bungee"/>
                <a:sym typeface="Bungee"/>
              </a:rPr>
              <a:t>Agenda</a:t>
            </a:r>
            <a:endParaRPr sz="2600">
              <a:latin typeface="Bungee"/>
              <a:ea typeface="Bungee"/>
              <a:cs typeface="Bungee"/>
              <a:sym typeface="Bungee"/>
            </a:endParaRPr>
          </a:p>
        </p:txBody>
      </p:sp>
      <p:sp>
        <p:nvSpPr>
          <p:cNvPr id="217" name="Google Shape;217;p1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18" name="Google Shape;218;p13"/>
          <p:cNvSpPr txBox="1"/>
          <p:nvPr/>
        </p:nvSpPr>
        <p:spPr>
          <a:xfrm>
            <a:off x="688825" y="1365700"/>
            <a:ext cx="7837800" cy="4032900"/>
          </a:xfrm>
          <a:prstGeom prst="rect">
            <a:avLst/>
          </a:prstGeom>
          <a:noFill/>
          <a:ln>
            <a:noFill/>
          </a:ln>
        </p:spPr>
        <p:txBody>
          <a:bodyPr anchorCtr="0" anchor="b" bIns="91425" lIns="91425" spcFirstLastPara="1" rIns="91425" wrap="square" tIns="91425">
            <a:spAutoFit/>
          </a:bodyPr>
          <a:lstStyle/>
          <a:p>
            <a:pPr indent="-304800" lvl="0" marL="4572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Introduction</a:t>
            </a:r>
            <a:endParaRPr b="1" sz="1200">
              <a:solidFill>
                <a:schemeClr val="accent6"/>
              </a:solidFill>
              <a:latin typeface="Inria Sans"/>
              <a:ea typeface="Inria Sans"/>
              <a:cs typeface="Inria Sans"/>
              <a:sym typeface="Inria Sans"/>
            </a:endParaRPr>
          </a:p>
          <a:p>
            <a:pPr indent="-304800" lvl="0" marL="4572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Serialization</a:t>
            </a:r>
            <a:endParaRPr b="1" sz="1200">
              <a:solidFill>
                <a:schemeClr val="accent6"/>
              </a:solidFill>
              <a:latin typeface="Inria Sans"/>
              <a:ea typeface="Inria Sans"/>
              <a:cs typeface="Inria Sans"/>
              <a:sym typeface="Inria Sans"/>
            </a:endParaRPr>
          </a:p>
          <a:p>
            <a:pPr indent="-304800" lvl="0" marL="4572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Deserialization</a:t>
            </a:r>
            <a:endParaRPr b="1" sz="1200">
              <a:solidFill>
                <a:schemeClr val="accent6"/>
              </a:solidFill>
              <a:latin typeface="Inria Sans"/>
              <a:ea typeface="Inria Sans"/>
              <a:cs typeface="Inria Sans"/>
              <a:sym typeface="Inria Sans"/>
            </a:endParaRPr>
          </a:p>
          <a:p>
            <a:pPr indent="-304800" lvl="0" marL="4572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Insecure deserialization</a:t>
            </a:r>
            <a:endParaRPr b="1" sz="1200">
              <a:solidFill>
                <a:schemeClr val="accent6"/>
              </a:solidFill>
              <a:latin typeface="Inria Sans"/>
              <a:ea typeface="Inria Sans"/>
              <a:cs typeface="Inria Sans"/>
              <a:sym typeface="Inria Sans"/>
            </a:endParaRPr>
          </a:p>
          <a:p>
            <a:pPr indent="-304800" lvl="1" marL="9144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How does it occur?</a:t>
            </a:r>
            <a:endParaRPr b="1" sz="1200">
              <a:solidFill>
                <a:schemeClr val="accent6"/>
              </a:solidFill>
              <a:latin typeface="Inria Sans"/>
              <a:ea typeface="Inria Sans"/>
              <a:cs typeface="Inria Sans"/>
              <a:sym typeface="Inria Sans"/>
            </a:endParaRPr>
          </a:p>
          <a:p>
            <a:pPr indent="-304800" lvl="1" marL="9144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How to identify it?</a:t>
            </a:r>
            <a:endParaRPr b="1" sz="1200">
              <a:solidFill>
                <a:schemeClr val="accent6"/>
              </a:solidFill>
              <a:latin typeface="Inria Sans"/>
              <a:ea typeface="Inria Sans"/>
              <a:cs typeface="Inria Sans"/>
              <a:sym typeface="Inria Sans"/>
            </a:endParaRPr>
          </a:p>
          <a:p>
            <a:pPr indent="0" lvl="0" marL="914400" marR="0" rtl="0" algn="just">
              <a:lnSpc>
                <a:spcPct val="150000"/>
              </a:lnSpc>
              <a:spcBef>
                <a:spcPts val="0"/>
              </a:spcBef>
              <a:spcAft>
                <a:spcPts val="0"/>
              </a:spcAft>
              <a:buNone/>
            </a:pPr>
            <a:r>
              <a:rPr b="1" lang="en" sz="1200">
                <a:solidFill>
                  <a:srgbClr val="FFFF00"/>
                </a:solidFill>
                <a:latin typeface="Inria Sans"/>
                <a:ea typeface="Inria Sans"/>
                <a:cs typeface="Inria Sans"/>
                <a:sym typeface="Inria Sans"/>
              </a:rPr>
              <a:t>🚨PHP</a:t>
            </a:r>
            <a:endParaRPr b="1" sz="1200">
              <a:solidFill>
                <a:srgbClr val="FFFF00"/>
              </a:solidFill>
              <a:latin typeface="Inria Sans"/>
              <a:ea typeface="Inria Sans"/>
              <a:cs typeface="Inria Sans"/>
              <a:sym typeface="Inria Sans"/>
            </a:endParaRPr>
          </a:p>
          <a:p>
            <a:pPr indent="0" lvl="0" marL="914400" marR="0" rtl="0" algn="just">
              <a:lnSpc>
                <a:spcPct val="150000"/>
              </a:lnSpc>
              <a:spcBef>
                <a:spcPts val="0"/>
              </a:spcBef>
              <a:spcAft>
                <a:spcPts val="0"/>
              </a:spcAft>
              <a:buNone/>
            </a:pPr>
            <a:r>
              <a:rPr b="1" lang="en" sz="1200">
                <a:solidFill>
                  <a:srgbClr val="FFFF00"/>
                </a:solidFill>
                <a:latin typeface="Inria Sans"/>
                <a:ea typeface="Inria Sans"/>
                <a:cs typeface="Inria Sans"/>
                <a:sym typeface="Inria Sans"/>
              </a:rPr>
              <a:t>🚨Ruby</a:t>
            </a:r>
            <a:endParaRPr b="1" sz="1600">
              <a:solidFill>
                <a:srgbClr val="FFFF00"/>
              </a:solidFill>
              <a:latin typeface="Inria Sans"/>
              <a:ea typeface="Inria Sans"/>
              <a:cs typeface="Inria Sans"/>
              <a:sym typeface="Inria Sans"/>
            </a:endParaRPr>
          </a:p>
          <a:p>
            <a:pPr indent="-304800" lvl="1" marL="9144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So how do i exploit this?</a:t>
            </a:r>
            <a:endParaRPr b="1" sz="1200">
              <a:solidFill>
                <a:schemeClr val="accent6"/>
              </a:solidFill>
              <a:latin typeface="Inria Sans"/>
              <a:ea typeface="Inria Sans"/>
              <a:cs typeface="Inria Sans"/>
              <a:sym typeface="Inria Sans"/>
            </a:endParaRPr>
          </a:p>
          <a:p>
            <a:pPr indent="0" lvl="0" marL="914400" marR="0" rtl="0" algn="just">
              <a:lnSpc>
                <a:spcPct val="150000"/>
              </a:lnSpc>
              <a:spcBef>
                <a:spcPts val="0"/>
              </a:spcBef>
              <a:spcAft>
                <a:spcPts val="0"/>
              </a:spcAft>
              <a:buNone/>
            </a:pPr>
            <a:r>
              <a:rPr b="1" lang="en" sz="1200">
                <a:solidFill>
                  <a:srgbClr val="FFFF00"/>
                </a:solidFill>
                <a:latin typeface="Inria Sans"/>
                <a:ea typeface="Inria Sans"/>
                <a:cs typeface="Inria Sans"/>
                <a:sym typeface="Inria Sans"/>
              </a:rPr>
              <a:t>🚨Functional testing</a:t>
            </a:r>
            <a:endParaRPr b="1" sz="1200">
              <a:solidFill>
                <a:srgbClr val="FFFF00"/>
              </a:solidFill>
              <a:latin typeface="Inria Sans"/>
              <a:ea typeface="Inria Sans"/>
              <a:cs typeface="Inria Sans"/>
              <a:sym typeface="Inria Sans"/>
            </a:endParaRPr>
          </a:p>
          <a:p>
            <a:pPr indent="0" lvl="0" marL="914400" marR="0" rtl="0" algn="just">
              <a:lnSpc>
                <a:spcPct val="150000"/>
              </a:lnSpc>
              <a:spcBef>
                <a:spcPts val="0"/>
              </a:spcBef>
              <a:spcAft>
                <a:spcPts val="0"/>
              </a:spcAft>
              <a:buNone/>
            </a:pPr>
            <a:r>
              <a:rPr b="1" lang="en" sz="1200">
                <a:solidFill>
                  <a:srgbClr val="FFFF00"/>
                </a:solidFill>
                <a:latin typeface="Inria Sans"/>
                <a:ea typeface="Inria Sans"/>
                <a:cs typeface="Inria Sans"/>
                <a:sym typeface="Inria Sans"/>
              </a:rPr>
              <a:t>🚨Object injection</a:t>
            </a:r>
            <a:endParaRPr b="1" sz="1200">
              <a:solidFill>
                <a:srgbClr val="FFFF00"/>
              </a:solidFill>
              <a:latin typeface="Inria Sans"/>
              <a:ea typeface="Inria Sans"/>
              <a:cs typeface="Inria Sans"/>
              <a:sym typeface="Inria Sans"/>
            </a:endParaRPr>
          </a:p>
          <a:p>
            <a:pPr indent="0" lvl="0" marL="914400" marR="0" rtl="0" algn="just">
              <a:lnSpc>
                <a:spcPct val="150000"/>
              </a:lnSpc>
              <a:spcBef>
                <a:spcPts val="0"/>
              </a:spcBef>
              <a:spcAft>
                <a:spcPts val="0"/>
              </a:spcAft>
              <a:buNone/>
            </a:pPr>
            <a:r>
              <a:rPr b="1" lang="en" sz="1200">
                <a:solidFill>
                  <a:srgbClr val="FFFF00"/>
                </a:solidFill>
                <a:latin typeface="Inria Sans"/>
                <a:ea typeface="Inria Sans"/>
                <a:cs typeface="Inria Sans"/>
                <a:sym typeface="Inria Sans"/>
              </a:rPr>
              <a:t>🚨What's next?</a:t>
            </a:r>
            <a:endParaRPr b="1" sz="1200">
              <a:solidFill>
                <a:srgbClr val="FFFF00"/>
              </a:solidFill>
              <a:latin typeface="Inria Sans"/>
              <a:ea typeface="Inria Sans"/>
              <a:cs typeface="Inria Sans"/>
              <a:sym typeface="Inria Sans"/>
            </a:endParaRPr>
          </a:p>
          <a:p>
            <a:pPr indent="-304800" lvl="0" marL="457200" marR="0" rtl="0" algn="just">
              <a:lnSpc>
                <a:spcPct val="150000"/>
              </a:lnSpc>
              <a:spcBef>
                <a:spcPts val="0"/>
              </a:spcBef>
              <a:spcAft>
                <a:spcPts val="0"/>
              </a:spcAft>
              <a:buClr>
                <a:schemeClr val="accent6"/>
              </a:buClr>
              <a:buSzPts val="1200"/>
              <a:buFont typeface="Inria Sans"/>
              <a:buChar char="❏"/>
            </a:pPr>
            <a:r>
              <a:rPr b="1" lang="en" sz="1200">
                <a:solidFill>
                  <a:schemeClr val="accent6"/>
                </a:solidFill>
                <a:latin typeface="Inria Sans"/>
                <a:ea typeface="Inria Sans"/>
                <a:cs typeface="Inria Sans"/>
                <a:sym typeface="Inria Sans"/>
              </a:rPr>
              <a:t>Resources</a:t>
            </a:r>
            <a:endParaRPr b="1" sz="1200">
              <a:solidFill>
                <a:schemeClr val="accent6"/>
              </a:solidFill>
              <a:latin typeface="Inria Sans"/>
              <a:ea typeface="Inria Sans"/>
              <a:cs typeface="Inria Sans"/>
              <a:sym typeface="Inria Sans"/>
            </a:endParaRPr>
          </a:p>
          <a:p>
            <a:pPr indent="0" lvl="0" marL="457200" marR="0" rtl="0" algn="just">
              <a:lnSpc>
                <a:spcPct val="150000"/>
              </a:lnSpc>
              <a:spcBef>
                <a:spcPts val="0"/>
              </a:spcBef>
              <a:spcAft>
                <a:spcPts val="0"/>
              </a:spcAft>
              <a:buNone/>
            </a:pPr>
            <a:r>
              <a:t/>
            </a:r>
            <a:endParaRPr b="1" sz="16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1000"/>
                                        <p:tgtEl>
                                          <p:spTgt spid="218"/>
                                        </p:tgtEl>
                                        <p:attrNameLst>
                                          <p:attrName>ppt_w</p:attrName>
                                        </p:attrNameLst>
                                      </p:cBhvr>
                                      <p:tavLst>
                                        <p:tav fmla="" tm="0">
                                          <p:val>
                                            <p:strVal val="0"/>
                                          </p:val>
                                        </p:tav>
                                        <p:tav fmla="" tm="100000">
                                          <p:val>
                                            <p:strVal val="#ppt_w"/>
                                          </p:val>
                                        </p:tav>
                                      </p:tavLst>
                                    </p:anim>
                                    <p:anim calcmode="lin" valueType="num">
                                      <p:cBhvr additive="base">
                                        <p:cTn dur="1000"/>
                                        <p:tgtEl>
                                          <p:spTgt spid="2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353" name="Google Shape;353;p31"/>
          <p:cNvPicPr preferRelativeResize="0"/>
          <p:nvPr/>
        </p:nvPicPr>
        <p:blipFill>
          <a:blip r:embed="rId3">
            <a:alphaModFix/>
          </a:blip>
          <a:stretch>
            <a:fillRect/>
          </a:stretch>
        </p:blipFill>
        <p:spPr>
          <a:xfrm>
            <a:off x="154850" y="94950"/>
            <a:ext cx="5723775" cy="4953602"/>
          </a:xfrm>
          <a:prstGeom prst="rect">
            <a:avLst/>
          </a:prstGeom>
          <a:noFill/>
          <a:ln>
            <a:noFill/>
          </a:ln>
        </p:spPr>
      </p:pic>
      <p:sp>
        <p:nvSpPr>
          <p:cNvPr id="354" name="Google Shape;354;p31"/>
          <p:cNvSpPr txBox="1"/>
          <p:nvPr/>
        </p:nvSpPr>
        <p:spPr>
          <a:xfrm>
            <a:off x="6079275" y="428650"/>
            <a:ext cx="3000000" cy="26859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300">
                <a:solidFill>
                  <a:srgbClr val="FFFF00"/>
                </a:solidFill>
                <a:latin typeface="Inria Sans"/>
                <a:ea typeface="Inria Sans"/>
                <a:cs typeface="Inria Sans"/>
                <a:sym typeface="Inria Sans"/>
              </a:rPr>
              <a:t>🧊📌</a:t>
            </a:r>
            <a:r>
              <a:rPr b="1" lang="en" sz="1300">
                <a:solidFill>
                  <a:srgbClr val="FFFF00"/>
                </a:solidFill>
                <a:latin typeface="Inria Sans"/>
                <a:ea typeface="Inria Sans"/>
                <a:cs typeface="Inria Sans"/>
                <a:sym typeface="Inria Sans"/>
              </a:rPr>
              <a:t>With all of this information we are able to solve the labs. Since there is a serialized object in our cookies we can use that to construct a serialized object that contains the lock_file_path pointing towards a file we want to delete. If we now replace our session</a:t>
            </a:r>
            <a:endParaRPr b="1" sz="13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300">
                <a:solidFill>
                  <a:srgbClr val="FFFF00"/>
                </a:solidFill>
                <a:latin typeface="Inria Sans"/>
                <a:ea typeface="Inria Sans"/>
                <a:cs typeface="Inria Sans"/>
                <a:sym typeface="Inria Sans"/>
              </a:rPr>
              <a:t>cookie with the modified session cookie, the server will invoke the __destruct method automatically and destroy the file we were targeting</a:t>
            </a:r>
            <a:r>
              <a:rPr lang="en" sz="1300">
                <a:solidFill>
                  <a:srgbClr val="FFFF00"/>
                </a:solidFill>
              </a:rPr>
              <a:t>.</a:t>
            </a:r>
            <a:endParaRPr sz="1300">
              <a:solidFill>
                <a:srgbClr val="FFFF00"/>
              </a:solidFill>
            </a:endParaRPr>
          </a:p>
        </p:txBody>
      </p:sp>
      <p:sp>
        <p:nvSpPr>
          <p:cNvPr id="355" name="Google Shape;355;p31"/>
          <p:cNvSpPr txBox="1"/>
          <p:nvPr/>
        </p:nvSpPr>
        <p:spPr>
          <a:xfrm>
            <a:off x="6079275" y="3919025"/>
            <a:ext cx="3000000" cy="10752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300">
                <a:solidFill>
                  <a:srgbClr val="FFFF00"/>
                </a:solidFill>
                <a:latin typeface="Inria Sans"/>
                <a:ea typeface="Inria Sans"/>
                <a:cs typeface="Inria Sans"/>
                <a:sym typeface="Inria Sans"/>
              </a:rPr>
              <a:t>🚨🚨</a:t>
            </a:r>
            <a:r>
              <a:rPr lang="en" sz="1300">
                <a:solidFill>
                  <a:srgbClr val="FFFFFF"/>
                </a:solidFill>
                <a:latin typeface="Fira Sans ExtraBold"/>
                <a:ea typeface="Fira Sans ExtraBold"/>
                <a:cs typeface="Fira Sans ExtraBold"/>
                <a:sym typeface="Fira Sans ExtraBold"/>
              </a:rPr>
              <a:t>NEVER DELETE IMPORTANT OR RANDOM FILES IN BUG BOUNTIES OR</a:t>
            </a:r>
            <a:endParaRPr sz="1300">
              <a:solidFill>
                <a:srgbClr val="FFFFFF"/>
              </a:solidFill>
              <a:latin typeface="Fira Sans ExtraBold"/>
              <a:ea typeface="Fira Sans ExtraBold"/>
              <a:cs typeface="Fira Sans ExtraBold"/>
              <a:sym typeface="Fira Sans ExtraBold"/>
            </a:endParaRPr>
          </a:p>
          <a:p>
            <a:pPr indent="0" lvl="0" marL="0" marR="0" rtl="0" algn="l">
              <a:lnSpc>
                <a:spcPct val="115000"/>
              </a:lnSpc>
              <a:spcBef>
                <a:spcPts val="0"/>
              </a:spcBef>
              <a:spcAft>
                <a:spcPts val="0"/>
              </a:spcAft>
              <a:buNone/>
            </a:pPr>
            <a:r>
              <a:rPr lang="en" sz="1300">
                <a:solidFill>
                  <a:srgbClr val="FFFFFF"/>
                </a:solidFill>
                <a:latin typeface="Fira Sans ExtraBold"/>
                <a:ea typeface="Fira Sans ExtraBold"/>
                <a:cs typeface="Fira Sans ExtraBold"/>
                <a:sym typeface="Fira Sans ExtraBold"/>
              </a:rPr>
              <a:t>PENTESTING!</a:t>
            </a:r>
            <a:endParaRPr sz="1300">
              <a:solidFill>
                <a:srgbClr val="FFFFFF"/>
              </a:solidFill>
              <a:latin typeface="Fira Sans ExtraBold"/>
              <a:ea typeface="Fira Sans ExtraBold"/>
              <a:cs typeface="Fira Sans ExtraBold"/>
              <a:sym typeface="Fira Sans ExtraBold"/>
            </a:endParaRPr>
          </a:p>
          <a:p>
            <a:pPr indent="0" lvl="0" marL="0" marR="0" rtl="0" algn="l">
              <a:lnSpc>
                <a:spcPct val="115000"/>
              </a:lnSpc>
              <a:spcBef>
                <a:spcPts val="0"/>
              </a:spcBef>
              <a:spcAft>
                <a:spcPts val="0"/>
              </a:spcAft>
              <a:buNone/>
            </a:pPr>
            <a:r>
              <a:t/>
            </a:r>
            <a:endParaRPr b="1" sz="1300">
              <a:solidFill>
                <a:srgbClr val="FFFF00"/>
              </a:solidFill>
              <a:latin typeface="Inria Sans"/>
              <a:ea typeface="Inria Sans"/>
              <a:cs typeface="Inria Sans"/>
              <a:sym typeface="Inri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2"/>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600">
                <a:latin typeface="Bungee"/>
                <a:ea typeface="Bungee"/>
                <a:cs typeface="Bungee"/>
                <a:sym typeface="Bungee"/>
              </a:rPr>
              <a:t>What's next?</a:t>
            </a:r>
            <a:endParaRPr sz="2600">
              <a:latin typeface="Bungee"/>
              <a:ea typeface="Bungee"/>
              <a:cs typeface="Bungee"/>
              <a:sym typeface="Bungee"/>
            </a:endParaRPr>
          </a:p>
        </p:txBody>
      </p:sp>
      <p:sp>
        <p:nvSpPr>
          <p:cNvPr id="361" name="Google Shape;361;p3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62" name="Google Shape;362;p32"/>
          <p:cNvSpPr txBox="1"/>
          <p:nvPr/>
        </p:nvSpPr>
        <p:spPr>
          <a:xfrm>
            <a:off x="653100" y="1353700"/>
            <a:ext cx="7837800" cy="29499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300">
                <a:solidFill>
                  <a:srgbClr val="FFFF00"/>
                </a:solidFill>
                <a:latin typeface="Inria Sans"/>
                <a:ea typeface="Inria Sans"/>
                <a:cs typeface="Inria Sans"/>
                <a:sym typeface="Inria Sans"/>
              </a:rPr>
              <a:t>Of course object injection and functional testing are not the only two things we can do</a:t>
            </a:r>
            <a:endParaRPr b="1" sz="1300">
              <a:solidFill>
                <a:srgbClr val="FFFF00"/>
              </a:solidFill>
              <a:latin typeface="Inria Sans"/>
              <a:ea typeface="Inria Sans"/>
              <a:cs typeface="Inria Sans"/>
              <a:sym typeface="Inria Sans"/>
            </a:endParaRPr>
          </a:p>
          <a:p>
            <a:pPr indent="0" lvl="0" marL="0" marR="0" rtl="0" algn="l">
              <a:lnSpc>
                <a:spcPct val="150000"/>
              </a:lnSpc>
              <a:spcBef>
                <a:spcPts val="0"/>
              </a:spcBef>
              <a:spcAft>
                <a:spcPts val="0"/>
              </a:spcAft>
              <a:buNone/>
            </a:pPr>
            <a:r>
              <a:rPr b="1" lang="en" sz="1300">
                <a:solidFill>
                  <a:srgbClr val="FFFF00"/>
                </a:solidFill>
                <a:latin typeface="Inria Sans"/>
                <a:ea typeface="Inria Sans"/>
                <a:cs typeface="Inria Sans"/>
                <a:sym typeface="Inria Sans"/>
              </a:rPr>
              <a:t>here. You can also learn more about:</a:t>
            </a:r>
            <a:endParaRPr b="1" sz="1300">
              <a:solidFill>
                <a:srgbClr val="FFFF00"/>
              </a:solidFill>
              <a:latin typeface="Inria Sans"/>
              <a:ea typeface="Inria Sans"/>
              <a:cs typeface="Inria Sans"/>
              <a:sym typeface="Inria Sans"/>
            </a:endParaRPr>
          </a:p>
          <a:p>
            <a:pPr indent="0" lvl="0" marL="0" marR="0" rtl="0" algn="l">
              <a:lnSpc>
                <a:spcPct val="150000"/>
              </a:lnSpc>
              <a:spcBef>
                <a:spcPts val="0"/>
              </a:spcBef>
              <a:spcAft>
                <a:spcPts val="0"/>
              </a:spcAft>
              <a:buNone/>
            </a:pPr>
            <a:r>
              <a:t/>
            </a:r>
            <a:endParaRPr b="1" sz="1300">
              <a:solidFill>
                <a:srgbClr val="FFFF00"/>
              </a:solidFill>
              <a:latin typeface="Inria Sans"/>
              <a:ea typeface="Inria Sans"/>
              <a:cs typeface="Inria Sans"/>
              <a:sym typeface="Inria Sans"/>
            </a:endParaRPr>
          </a:p>
          <a:p>
            <a:pPr indent="-336550" lvl="0" marL="457200" marR="0" rtl="0" algn="l">
              <a:lnSpc>
                <a:spcPct val="115000"/>
              </a:lnSpc>
              <a:spcBef>
                <a:spcPts val="0"/>
              </a:spcBef>
              <a:spcAft>
                <a:spcPts val="0"/>
              </a:spcAft>
              <a:buClr>
                <a:schemeClr val="accent6"/>
              </a:buClr>
              <a:buSzPts val="1700"/>
              <a:buFont typeface="Inria Sans"/>
              <a:buChar char="❏"/>
            </a:pPr>
            <a:r>
              <a:rPr b="1" lang="en" sz="1700">
                <a:solidFill>
                  <a:schemeClr val="accent6"/>
                </a:solidFill>
                <a:latin typeface="Inria Sans"/>
                <a:ea typeface="Inria Sans"/>
                <a:cs typeface="Inria Sans"/>
                <a:sym typeface="Inria Sans"/>
              </a:rPr>
              <a:t>Binary insecure de</a:t>
            </a:r>
            <a:r>
              <a:rPr b="1" lang="en" sz="1700">
                <a:solidFill>
                  <a:schemeClr val="accent6"/>
                </a:solidFill>
                <a:latin typeface="Inria Sans"/>
                <a:ea typeface="Inria Sans"/>
                <a:cs typeface="Inria Sans"/>
                <a:sym typeface="Inria Sans"/>
              </a:rPr>
              <a:t>serialization</a:t>
            </a:r>
            <a:endParaRPr b="1" sz="1700">
              <a:solidFill>
                <a:schemeClr val="accent6"/>
              </a:solidFill>
              <a:latin typeface="Inria Sans"/>
              <a:ea typeface="Inria Sans"/>
              <a:cs typeface="Inria Sans"/>
              <a:sym typeface="Inria Sans"/>
            </a:endParaRPr>
          </a:p>
          <a:p>
            <a:pPr indent="-336550" lvl="0" marL="457200" marR="0" rtl="0" algn="l">
              <a:lnSpc>
                <a:spcPct val="115000"/>
              </a:lnSpc>
              <a:spcBef>
                <a:spcPts val="0"/>
              </a:spcBef>
              <a:spcAft>
                <a:spcPts val="0"/>
              </a:spcAft>
              <a:buClr>
                <a:schemeClr val="accent6"/>
              </a:buClr>
              <a:buSzPts val="1700"/>
              <a:buFont typeface="Inria Sans"/>
              <a:buChar char="❏"/>
            </a:pPr>
            <a:r>
              <a:rPr b="1" lang="en" sz="1700">
                <a:solidFill>
                  <a:schemeClr val="accent6"/>
                </a:solidFill>
                <a:latin typeface="Inria Sans"/>
                <a:ea typeface="Inria Sans"/>
                <a:cs typeface="Inria Sans"/>
                <a:sym typeface="Inria Sans"/>
              </a:rPr>
              <a:t>Gadget chains</a:t>
            </a:r>
            <a:endParaRPr b="1" sz="1700">
              <a:solidFill>
                <a:schemeClr val="accent6"/>
              </a:solidFill>
              <a:latin typeface="Inria Sans"/>
              <a:ea typeface="Inria Sans"/>
              <a:cs typeface="Inria Sans"/>
              <a:sym typeface="Inria Sans"/>
            </a:endParaRPr>
          </a:p>
          <a:p>
            <a:pPr indent="-336550" lvl="0" marL="457200" marR="0" rtl="0" algn="l">
              <a:lnSpc>
                <a:spcPct val="115000"/>
              </a:lnSpc>
              <a:spcBef>
                <a:spcPts val="0"/>
              </a:spcBef>
              <a:spcAft>
                <a:spcPts val="0"/>
              </a:spcAft>
              <a:buClr>
                <a:schemeClr val="accent6"/>
              </a:buClr>
              <a:buSzPts val="1700"/>
              <a:buFont typeface="Inria Sans"/>
              <a:buChar char="❏"/>
            </a:pPr>
            <a:r>
              <a:rPr b="1" lang="en" sz="1700">
                <a:solidFill>
                  <a:schemeClr val="accent6"/>
                </a:solidFill>
                <a:latin typeface="Inria Sans"/>
                <a:ea typeface="Inria Sans"/>
                <a:cs typeface="Inria Sans"/>
                <a:sym typeface="Inria Sans"/>
              </a:rPr>
              <a:t>Creating your own exploit</a:t>
            </a:r>
            <a:endParaRPr b="1" sz="1700">
              <a:solidFill>
                <a:schemeClr val="accent6"/>
              </a:solidFill>
              <a:latin typeface="Inria Sans"/>
              <a:ea typeface="Inria Sans"/>
              <a:cs typeface="Inria Sans"/>
              <a:sym typeface="Inria Sans"/>
            </a:endParaRPr>
          </a:p>
          <a:p>
            <a:pPr indent="-336550" lvl="0" marL="457200" marR="0" rtl="0" algn="l">
              <a:lnSpc>
                <a:spcPct val="115000"/>
              </a:lnSpc>
              <a:spcBef>
                <a:spcPts val="0"/>
              </a:spcBef>
              <a:spcAft>
                <a:spcPts val="0"/>
              </a:spcAft>
              <a:buClr>
                <a:schemeClr val="accent6"/>
              </a:buClr>
              <a:buSzPts val="1700"/>
              <a:buFont typeface="Inria Sans"/>
              <a:buChar char="❏"/>
            </a:pPr>
            <a:r>
              <a:rPr b="1" lang="en" sz="1700">
                <a:solidFill>
                  <a:schemeClr val="accent6"/>
                </a:solidFill>
                <a:latin typeface="Inria Sans"/>
                <a:ea typeface="Inria Sans"/>
                <a:cs typeface="Inria Sans"/>
                <a:sym typeface="Inria Sans"/>
              </a:rPr>
              <a:t>PHAR deserialization</a:t>
            </a:r>
            <a:endParaRPr b="1" sz="1700">
              <a:solidFill>
                <a:schemeClr val="accent6"/>
              </a:solidFill>
              <a:latin typeface="Inria Sans"/>
              <a:ea typeface="Inria Sans"/>
              <a:cs typeface="Inria Sans"/>
              <a:sym typeface="Inria Sans"/>
            </a:endParaRPr>
          </a:p>
          <a:p>
            <a:pPr indent="-336550" lvl="0" marL="457200" marR="0" rtl="0" algn="l">
              <a:lnSpc>
                <a:spcPct val="115000"/>
              </a:lnSpc>
              <a:spcBef>
                <a:spcPts val="0"/>
              </a:spcBef>
              <a:spcAft>
                <a:spcPts val="0"/>
              </a:spcAft>
              <a:buClr>
                <a:schemeClr val="accent6"/>
              </a:buClr>
              <a:buSzPts val="1700"/>
              <a:buFont typeface="Inria Sans"/>
              <a:buChar char="❏"/>
            </a:pPr>
            <a:r>
              <a:rPr b="1" lang="en" sz="1700">
                <a:solidFill>
                  <a:schemeClr val="accent6"/>
                </a:solidFill>
                <a:latin typeface="Inria Sans"/>
                <a:ea typeface="Inria Sans"/>
                <a:cs typeface="Inria Sans"/>
                <a:sym typeface="Inria Sans"/>
              </a:rPr>
              <a:t>Deserialization using memory corruption</a:t>
            </a:r>
            <a:endParaRPr b="1" sz="17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300">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t/>
            </a:r>
            <a:endParaRPr b="1" sz="1300">
              <a:solidFill>
                <a:srgbClr val="FFFF00"/>
              </a:solidFill>
              <a:latin typeface="Inria Sans"/>
              <a:ea typeface="Inria Sans"/>
              <a:cs typeface="Inria Sans"/>
              <a:sym typeface="Inri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3"/>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600">
                <a:latin typeface="Bungee"/>
                <a:ea typeface="Bungee"/>
                <a:cs typeface="Bungee"/>
                <a:sym typeface="Bungee"/>
              </a:rPr>
              <a:t>Resources💠</a:t>
            </a:r>
            <a:r>
              <a:rPr lang="en" sz="2600">
                <a:latin typeface="Bungee"/>
                <a:ea typeface="Bungee"/>
                <a:cs typeface="Bungee"/>
                <a:sym typeface="Bungee"/>
              </a:rPr>
              <a:t>	</a:t>
            </a:r>
            <a:endParaRPr sz="2600">
              <a:latin typeface="Bungee"/>
              <a:ea typeface="Bungee"/>
              <a:cs typeface="Bungee"/>
              <a:sym typeface="Bungee"/>
            </a:endParaRPr>
          </a:p>
        </p:txBody>
      </p:sp>
      <p:sp>
        <p:nvSpPr>
          <p:cNvPr id="368" name="Google Shape;368;p3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69" name="Google Shape;369;p33"/>
          <p:cNvSpPr txBox="1"/>
          <p:nvPr/>
        </p:nvSpPr>
        <p:spPr>
          <a:xfrm>
            <a:off x="688825" y="1365700"/>
            <a:ext cx="8455200" cy="18162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t/>
            </a:r>
            <a:endParaRPr b="1" sz="1500">
              <a:solidFill>
                <a:srgbClr val="FFFF00"/>
              </a:solidFill>
              <a:latin typeface="Inria Sans"/>
              <a:ea typeface="Inria Sans"/>
              <a:cs typeface="Inria Sans"/>
              <a:sym typeface="Inria Sans"/>
            </a:endParaRPr>
          </a:p>
          <a:p>
            <a:pPr indent="0" lvl="0" marL="0" rtl="0" algn="just">
              <a:lnSpc>
                <a:spcPct val="150000"/>
              </a:lnSpc>
              <a:spcBef>
                <a:spcPts val="0"/>
              </a:spcBef>
              <a:spcAft>
                <a:spcPts val="0"/>
              </a:spcAft>
              <a:buNone/>
            </a:pPr>
            <a:r>
              <a:rPr b="1" lang="en" sz="1500">
                <a:solidFill>
                  <a:srgbClr val="FFFF00"/>
                </a:solidFill>
                <a:latin typeface="Inria Sans"/>
                <a:ea typeface="Inria Sans"/>
                <a:cs typeface="Inria Sans"/>
                <a:sym typeface="Inria Sans"/>
              </a:rPr>
              <a:t>🎯https://stackoverflow.com/questions/410186/how-does-ruby-serialization-marshaling-work</a:t>
            </a:r>
            <a:endParaRPr b="1" sz="1500">
              <a:solidFill>
                <a:srgbClr val="FFFF00"/>
              </a:solidFill>
              <a:latin typeface="Inria Sans"/>
              <a:ea typeface="Inria Sans"/>
              <a:cs typeface="Inria Sans"/>
              <a:sym typeface="Inria Sans"/>
            </a:endParaRPr>
          </a:p>
          <a:p>
            <a:pPr indent="0" lvl="0" marL="0" rtl="0" algn="just">
              <a:lnSpc>
                <a:spcPct val="150000"/>
              </a:lnSpc>
              <a:spcBef>
                <a:spcPts val="0"/>
              </a:spcBef>
              <a:spcAft>
                <a:spcPts val="0"/>
              </a:spcAft>
              <a:buNone/>
            </a:pPr>
            <a:r>
              <a:rPr b="1" lang="en" sz="1500">
                <a:solidFill>
                  <a:srgbClr val="FFFF00"/>
                </a:solidFill>
                <a:latin typeface="Inria Sans"/>
                <a:ea typeface="Inria Sans"/>
                <a:cs typeface="Inria Sans"/>
                <a:sym typeface="Inria Sans"/>
              </a:rPr>
              <a:t>🎯https://portswigger.net/web-security/deserialization/exploiting</a:t>
            </a:r>
            <a:endParaRPr b="1" sz="1500">
              <a:solidFill>
                <a:srgbClr val="FFFF00"/>
              </a:solidFill>
              <a:latin typeface="Inria Sans"/>
              <a:ea typeface="Inria Sans"/>
              <a:cs typeface="Inria Sans"/>
              <a:sym typeface="Inria Sans"/>
            </a:endParaRPr>
          </a:p>
          <a:p>
            <a:pPr indent="0" lvl="0" marL="0" rtl="0" algn="just">
              <a:lnSpc>
                <a:spcPct val="150000"/>
              </a:lnSpc>
              <a:spcBef>
                <a:spcPts val="0"/>
              </a:spcBef>
              <a:spcAft>
                <a:spcPts val="0"/>
              </a:spcAft>
              <a:buNone/>
            </a:pPr>
            <a:r>
              <a:rPr b="1" lang="en" sz="1500">
                <a:solidFill>
                  <a:srgbClr val="FFFF00"/>
                </a:solidFill>
                <a:latin typeface="Inria Sans"/>
                <a:ea typeface="Inria Sans"/>
                <a:cs typeface="Inria Sans"/>
                <a:sym typeface="Inria Sans"/>
              </a:rPr>
              <a:t>🎯https://docs.python.org/3/library/pickle.html</a:t>
            </a:r>
            <a:endParaRPr b="1" sz="1500">
              <a:solidFill>
                <a:srgbClr val="FFFF00"/>
              </a:solidFill>
              <a:latin typeface="Inria Sans"/>
              <a:ea typeface="Inria Sans"/>
              <a:cs typeface="Inria Sans"/>
              <a:sym typeface="Inria Sans"/>
            </a:endParaRPr>
          </a:p>
          <a:p>
            <a:pPr indent="0" lvl="0" marL="0" rtl="0" algn="just">
              <a:lnSpc>
                <a:spcPct val="150000"/>
              </a:lnSpc>
              <a:spcBef>
                <a:spcPts val="0"/>
              </a:spcBef>
              <a:spcAft>
                <a:spcPts val="0"/>
              </a:spcAft>
              <a:buNone/>
            </a:pPr>
            <a:r>
              <a:t/>
            </a:r>
            <a:endParaRPr b="1" sz="16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1000"/>
                                        <p:tgtEl>
                                          <p:spTgt spid="369"/>
                                        </p:tgtEl>
                                        <p:attrNameLst>
                                          <p:attrName>ppt_w</p:attrName>
                                        </p:attrNameLst>
                                      </p:cBhvr>
                                      <p:tavLst>
                                        <p:tav fmla="" tm="0">
                                          <p:val>
                                            <p:strVal val="0"/>
                                          </p:val>
                                        </p:tav>
                                        <p:tav fmla="" tm="100000">
                                          <p:val>
                                            <p:strVal val="#ppt_w"/>
                                          </p:val>
                                        </p:tav>
                                      </p:tavLst>
                                    </p:anim>
                                    <p:anim calcmode="lin" valueType="num">
                                      <p:cBhvr additive="base">
                                        <p:cTn dur="1000"/>
                                        <p:tgtEl>
                                          <p:spTgt spid="3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B80E0F"/>
              </a:buClr>
              <a:buSzPts val="5400"/>
              <a:buFont typeface="Impact"/>
              <a:buNone/>
            </a:pPr>
            <a:r>
              <a:rPr lang="en" sz="2600">
                <a:latin typeface="Bungee"/>
                <a:ea typeface="Bungee"/>
                <a:cs typeface="Bungee"/>
                <a:sym typeface="Bungee"/>
              </a:rPr>
              <a:t>Introduction</a:t>
            </a:r>
            <a:endParaRPr sz="2600">
              <a:latin typeface="Bungee"/>
              <a:ea typeface="Bungee"/>
              <a:cs typeface="Bungee"/>
              <a:sym typeface="Bungee"/>
            </a:endParaRPr>
          </a:p>
        </p:txBody>
      </p:sp>
      <p:sp>
        <p:nvSpPr>
          <p:cNvPr id="224" name="Google Shape;224;p1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25" name="Google Shape;225;p14"/>
          <p:cNvSpPr txBox="1"/>
          <p:nvPr/>
        </p:nvSpPr>
        <p:spPr>
          <a:xfrm>
            <a:off x="688825" y="1365700"/>
            <a:ext cx="7837800" cy="39174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Insecure deserialization is often seen as a very hard vulnerability type but it doesn't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have to be. It does require decent knowledge of the programming languages in question</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but it can also occur very trivially if you have some knowledge of the programming</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languages.</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In this module we will be looking at PHP and Ruby deserialization processes by</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practical examples on the portswigger labs. This will allow us to better understand the</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concept.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Java serialization and deserialization use binary formats which are harder to read and</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out of the scope of this document.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t/>
            </a:r>
            <a:endParaRPr b="1" sz="16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t/>
            </a:r>
            <a:endParaRPr b="1" sz="16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1000"/>
                                        <p:tgtEl>
                                          <p:spTgt spid="225"/>
                                        </p:tgtEl>
                                        <p:attrNameLst>
                                          <p:attrName>ppt_w</p:attrName>
                                        </p:attrNameLst>
                                      </p:cBhvr>
                                      <p:tavLst>
                                        <p:tav fmla="" tm="0">
                                          <p:val>
                                            <p:strVal val="0"/>
                                          </p:val>
                                        </p:tav>
                                        <p:tav fmla="" tm="100000">
                                          <p:val>
                                            <p:strVal val="#ppt_w"/>
                                          </p:val>
                                        </p:tav>
                                      </p:tavLst>
                                    </p:anim>
                                    <p:anim calcmode="lin" valueType="num">
                                      <p:cBhvr additive="base">
                                        <p:cTn dur="1000"/>
                                        <p:tgtEl>
                                          <p:spTgt spid="2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5"/>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600">
                <a:latin typeface="Bungee"/>
                <a:ea typeface="Bungee"/>
                <a:cs typeface="Bungee"/>
                <a:sym typeface="Bungee"/>
              </a:rPr>
              <a:t>serialization</a:t>
            </a:r>
            <a:endParaRPr sz="2600">
              <a:latin typeface="Bungee"/>
              <a:ea typeface="Bungee"/>
              <a:cs typeface="Bungee"/>
              <a:sym typeface="Bungee"/>
            </a:endParaRPr>
          </a:p>
        </p:txBody>
      </p:sp>
      <p:sp>
        <p:nvSpPr>
          <p:cNvPr id="231" name="Google Shape;231;p1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32" name="Google Shape;232;p15"/>
          <p:cNvSpPr txBox="1"/>
          <p:nvPr/>
        </p:nvSpPr>
        <p:spPr>
          <a:xfrm>
            <a:off x="688825" y="1365700"/>
            <a:ext cx="7837800" cy="35478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If we want to learn about deserialization processes we first need to learn about what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serialization is. When we talk about serialization, we are talking about the processing</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complex structures such as objects (For example a person with an age,sex and name)</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into a much flatter format so that it can be sent and received in a sequential stream of</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bytes. This allows us to write complex data structures to memory, files or databases and</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also to send that data over the network to different API's.</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When we serialise data, we save it's attributes and their values, this is really important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to remember. Such as a female person of 16 years of age with the name "Sophie Kent"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will get turned into something like {female|16|Sophie|kent}</a:t>
            </a:r>
            <a:endParaRPr b="1" sz="15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t/>
            </a:r>
            <a:endParaRPr b="1" sz="16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ppt_w</p:attrName>
                                        </p:attrNameLst>
                                      </p:cBhvr>
                                      <p:tavLst>
                                        <p:tav fmla="" tm="0">
                                          <p:val>
                                            <p:strVal val="0"/>
                                          </p:val>
                                        </p:tav>
                                        <p:tav fmla="" tm="100000">
                                          <p:val>
                                            <p:strVal val="#ppt_w"/>
                                          </p:val>
                                        </p:tav>
                                      </p:tavLst>
                                    </p:anim>
                                    <p:anim calcmode="lin" valueType="num">
                                      <p:cBhvr additive="base">
                                        <p:cTn dur="1000"/>
                                        <p:tgtEl>
                                          <p:spTgt spid="2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38" name="Google Shape;238;p16"/>
          <p:cNvSpPr txBox="1"/>
          <p:nvPr/>
        </p:nvSpPr>
        <p:spPr>
          <a:xfrm>
            <a:off x="373075" y="223750"/>
            <a:ext cx="8123700" cy="4155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For example, consider a User object with the attributes in PHP:</a:t>
            </a:r>
            <a:endParaRPr b="1" sz="1500">
              <a:solidFill>
                <a:schemeClr val="accent6"/>
              </a:solidFill>
              <a:latin typeface="Inria Sans"/>
              <a:ea typeface="Inria Sans"/>
              <a:cs typeface="Inria Sans"/>
              <a:sym typeface="Inria Sans"/>
            </a:endParaRPr>
          </a:p>
        </p:txBody>
      </p:sp>
      <p:sp>
        <p:nvSpPr>
          <p:cNvPr id="239" name="Google Shape;239;p16"/>
          <p:cNvSpPr txBox="1"/>
          <p:nvPr/>
        </p:nvSpPr>
        <p:spPr>
          <a:xfrm>
            <a:off x="373075" y="2466791"/>
            <a:ext cx="8123700" cy="4155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500">
                <a:solidFill>
                  <a:schemeClr val="accent6"/>
                </a:solidFill>
                <a:latin typeface="Inria Sans"/>
                <a:ea typeface="Inria Sans"/>
                <a:cs typeface="Inria Sans"/>
                <a:sym typeface="Inria Sans"/>
              </a:rPr>
              <a:t>When serialized, this object may look something like this:</a:t>
            </a:r>
            <a:endParaRPr b="1" sz="1500">
              <a:solidFill>
                <a:schemeClr val="accent6"/>
              </a:solidFill>
              <a:latin typeface="Inria Sans"/>
              <a:ea typeface="Inria Sans"/>
              <a:cs typeface="Inria Sans"/>
              <a:sym typeface="Inria Sans"/>
            </a:endParaRPr>
          </a:p>
        </p:txBody>
      </p:sp>
      <p:pic>
        <p:nvPicPr>
          <p:cNvPr id="240" name="Google Shape;240;p16"/>
          <p:cNvPicPr preferRelativeResize="0"/>
          <p:nvPr/>
        </p:nvPicPr>
        <p:blipFill>
          <a:blip r:embed="rId3">
            <a:alphaModFix/>
          </a:blip>
          <a:stretch>
            <a:fillRect/>
          </a:stretch>
        </p:blipFill>
        <p:spPr>
          <a:xfrm>
            <a:off x="516379" y="2969493"/>
            <a:ext cx="8123798" cy="1456991"/>
          </a:xfrm>
          <a:prstGeom prst="rect">
            <a:avLst/>
          </a:prstGeom>
          <a:noFill/>
          <a:ln>
            <a:noFill/>
          </a:ln>
        </p:spPr>
      </p:pic>
      <p:pic>
        <p:nvPicPr>
          <p:cNvPr id="241" name="Google Shape;241;p16"/>
          <p:cNvPicPr preferRelativeResize="0"/>
          <p:nvPr/>
        </p:nvPicPr>
        <p:blipFill>
          <a:blip r:embed="rId4">
            <a:alphaModFix/>
          </a:blip>
          <a:stretch>
            <a:fillRect/>
          </a:stretch>
        </p:blipFill>
        <p:spPr>
          <a:xfrm>
            <a:off x="516379" y="718927"/>
            <a:ext cx="8123798" cy="16512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47" name="Google Shape;247;p17"/>
          <p:cNvSpPr txBox="1"/>
          <p:nvPr/>
        </p:nvSpPr>
        <p:spPr>
          <a:xfrm>
            <a:off x="220675" y="223750"/>
            <a:ext cx="8123700" cy="4464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700">
                <a:solidFill>
                  <a:schemeClr val="accent6"/>
                </a:solidFill>
                <a:latin typeface="Inria Sans"/>
                <a:ea typeface="Inria Sans"/>
                <a:cs typeface="Inria Sans"/>
                <a:sym typeface="Inria Sans"/>
              </a:rPr>
              <a:t>This can be interpreted as follows:</a:t>
            </a:r>
            <a:endParaRPr b="1" sz="1700">
              <a:solidFill>
                <a:schemeClr val="accent6"/>
              </a:solidFill>
              <a:latin typeface="Inria Sans"/>
              <a:ea typeface="Inria Sans"/>
              <a:cs typeface="Inria Sans"/>
              <a:sym typeface="Inria Sans"/>
            </a:endParaRPr>
          </a:p>
        </p:txBody>
      </p:sp>
      <p:pic>
        <p:nvPicPr>
          <p:cNvPr id="248" name="Google Shape;248;p17"/>
          <p:cNvPicPr preferRelativeResize="0"/>
          <p:nvPr/>
        </p:nvPicPr>
        <p:blipFill>
          <a:blip r:embed="rId3">
            <a:alphaModFix/>
          </a:blip>
          <a:stretch>
            <a:fillRect/>
          </a:stretch>
        </p:blipFill>
        <p:spPr>
          <a:xfrm>
            <a:off x="364100" y="860974"/>
            <a:ext cx="8334050" cy="3297376"/>
          </a:xfrm>
          <a:prstGeom prst="rect">
            <a:avLst/>
          </a:prstGeom>
          <a:noFill/>
          <a:ln>
            <a:noFill/>
          </a:ln>
        </p:spPr>
      </p:pic>
      <p:sp>
        <p:nvSpPr>
          <p:cNvPr id="249" name="Google Shape;249;p17"/>
          <p:cNvSpPr txBox="1"/>
          <p:nvPr/>
        </p:nvSpPr>
        <p:spPr>
          <a:xfrm>
            <a:off x="392075" y="4349175"/>
            <a:ext cx="8160000" cy="646500"/>
          </a:xfrm>
          <a:prstGeom prst="rect">
            <a:avLst/>
          </a:prstGeom>
          <a:noFill/>
          <a:ln>
            <a:noFill/>
          </a:ln>
        </p:spPr>
        <p:txBody>
          <a:bodyPr anchorCtr="0" anchor="b" bIns="91425" lIns="91425" spcFirstLastPara="1" rIns="91425" wrap="square" tIns="91425">
            <a:spAutoFit/>
          </a:bodyPr>
          <a:lstStyle/>
          <a:p>
            <a:pPr indent="-304800" lvl="0" marL="457200" marR="0" rtl="0" algn="just">
              <a:lnSpc>
                <a:spcPct val="150000"/>
              </a:lnSpc>
              <a:spcBef>
                <a:spcPts val="0"/>
              </a:spcBef>
              <a:spcAft>
                <a:spcPts val="0"/>
              </a:spcAft>
              <a:buClr>
                <a:srgbClr val="FFFF00"/>
              </a:buClr>
              <a:buSzPts val="1200"/>
              <a:buFont typeface="Fira Code SemiBold"/>
              <a:buChar char="★"/>
            </a:pPr>
            <a:r>
              <a:rPr lang="en" sz="1200">
                <a:solidFill>
                  <a:srgbClr val="FFFF00"/>
                </a:solidFill>
                <a:latin typeface="Fira Code SemiBold"/>
                <a:ea typeface="Fira Code SemiBold"/>
                <a:cs typeface="Fira Code SemiBold"/>
                <a:sym typeface="Fira Code SemiBold"/>
              </a:rPr>
              <a:t>Python refers to serialization as pickling</a:t>
            </a:r>
            <a:endParaRPr sz="1200">
              <a:solidFill>
                <a:srgbClr val="FFFF00"/>
              </a:solidFill>
              <a:latin typeface="Fira Code SemiBold"/>
              <a:ea typeface="Fira Code SemiBold"/>
              <a:cs typeface="Fira Code SemiBold"/>
              <a:sym typeface="Fira Code SemiBold"/>
            </a:endParaRPr>
          </a:p>
          <a:p>
            <a:pPr indent="-304800" lvl="0" marL="457200" marR="0" rtl="0" algn="just">
              <a:lnSpc>
                <a:spcPct val="150000"/>
              </a:lnSpc>
              <a:spcBef>
                <a:spcPts val="0"/>
              </a:spcBef>
              <a:spcAft>
                <a:spcPts val="0"/>
              </a:spcAft>
              <a:buClr>
                <a:srgbClr val="FFFF00"/>
              </a:buClr>
              <a:buSzPts val="1200"/>
              <a:buFont typeface="Fira Code SemiBold"/>
              <a:buChar char="★"/>
            </a:pPr>
            <a:r>
              <a:rPr lang="en" sz="1200">
                <a:solidFill>
                  <a:srgbClr val="FFFF00"/>
                </a:solidFill>
                <a:latin typeface="Fira Code SemiBold"/>
                <a:ea typeface="Fira Code SemiBold"/>
                <a:cs typeface="Fira Code SemiBold"/>
                <a:sym typeface="Fira Code SemiBold"/>
              </a:rPr>
              <a:t>Ruby refers to serialization as marshalling</a:t>
            </a:r>
            <a:endParaRPr sz="1200">
              <a:solidFill>
                <a:srgbClr val="FFFF00"/>
              </a:solidFill>
              <a:latin typeface="Fira Code SemiBold"/>
              <a:ea typeface="Fira Code SemiBold"/>
              <a:cs typeface="Fira Code SemiBold"/>
              <a:sym typeface="Fira Code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8"/>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600">
                <a:latin typeface="Bungee"/>
                <a:ea typeface="Bungee"/>
                <a:cs typeface="Bungee"/>
                <a:sym typeface="Bungee"/>
              </a:rPr>
              <a:t>Deserialization</a:t>
            </a:r>
            <a:endParaRPr sz="2600">
              <a:latin typeface="Bungee"/>
              <a:ea typeface="Bungee"/>
              <a:cs typeface="Bungee"/>
              <a:sym typeface="Bungee"/>
            </a:endParaRPr>
          </a:p>
        </p:txBody>
      </p:sp>
      <p:sp>
        <p:nvSpPr>
          <p:cNvPr id="255" name="Google Shape;255;p1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56" name="Google Shape;256;p18"/>
          <p:cNvSpPr txBox="1"/>
          <p:nvPr/>
        </p:nvSpPr>
        <p:spPr>
          <a:xfrm>
            <a:off x="688825" y="1365700"/>
            <a:ext cx="7837800" cy="6465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200">
                <a:solidFill>
                  <a:schemeClr val="accent6"/>
                </a:solidFill>
                <a:latin typeface="Inria Sans"/>
                <a:ea typeface="Inria Sans"/>
                <a:cs typeface="Inria Sans"/>
                <a:sym typeface="Inria Sans"/>
              </a:rPr>
              <a:t>When we Deserialize we the opposite, we use the byte stream that was created and turn it back into an object. The avid hacker will have already spotted where this can go  wrong.</a:t>
            </a:r>
            <a:endParaRPr b="1" sz="1600">
              <a:solidFill>
                <a:schemeClr val="accent6"/>
              </a:solidFill>
              <a:latin typeface="Inria Sans"/>
              <a:ea typeface="Inria Sans"/>
              <a:cs typeface="Inria Sans"/>
              <a:sym typeface="Inria Sans"/>
            </a:endParaRPr>
          </a:p>
        </p:txBody>
      </p:sp>
      <p:pic>
        <p:nvPicPr>
          <p:cNvPr id="257" name="Google Shape;257;p18"/>
          <p:cNvPicPr preferRelativeResize="0"/>
          <p:nvPr/>
        </p:nvPicPr>
        <p:blipFill>
          <a:blip r:embed="rId3">
            <a:alphaModFix/>
          </a:blip>
          <a:stretch>
            <a:fillRect/>
          </a:stretch>
        </p:blipFill>
        <p:spPr>
          <a:xfrm>
            <a:off x="836400" y="2166000"/>
            <a:ext cx="3076825" cy="1898700"/>
          </a:xfrm>
          <a:prstGeom prst="rect">
            <a:avLst/>
          </a:prstGeom>
          <a:noFill/>
          <a:ln>
            <a:noFill/>
          </a:ln>
        </p:spPr>
      </p:pic>
      <p:sp>
        <p:nvSpPr>
          <p:cNvPr id="258" name="Google Shape;258;p18"/>
          <p:cNvSpPr txBox="1"/>
          <p:nvPr/>
        </p:nvSpPr>
        <p:spPr>
          <a:xfrm>
            <a:off x="664300" y="4145600"/>
            <a:ext cx="7837800" cy="1200600"/>
          </a:xfrm>
          <a:prstGeom prst="rect">
            <a:avLst/>
          </a:prstGeom>
          <a:noFill/>
          <a:ln>
            <a:noFill/>
          </a:ln>
        </p:spPr>
        <p:txBody>
          <a:bodyPr anchorCtr="0" anchor="b" bIns="91425" lIns="91425" spcFirstLastPara="1" rIns="91425" wrap="square" tIns="91425">
            <a:spAutoFit/>
          </a:bodyPr>
          <a:lstStyle/>
          <a:p>
            <a:pPr indent="0" lvl="0" marL="0" marR="0" rtl="0" algn="just">
              <a:lnSpc>
                <a:spcPct val="150000"/>
              </a:lnSpc>
              <a:spcBef>
                <a:spcPts val="0"/>
              </a:spcBef>
              <a:spcAft>
                <a:spcPts val="0"/>
              </a:spcAft>
              <a:buNone/>
            </a:pPr>
            <a:r>
              <a:rPr b="1" lang="en" sz="1200">
                <a:solidFill>
                  <a:schemeClr val="accent6"/>
                </a:solidFill>
                <a:latin typeface="Inria Sans"/>
                <a:ea typeface="Inria Sans"/>
                <a:cs typeface="Inria Sans"/>
                <a:sym typeface="Inria Sans"/>
              </a:rPr>
              <a:t>How exactly the serialisation happens depends heavily on the programming language,</a:t>
            </a:r>
            <a:endParaRPr b="1" sz="12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200">
                <a:solidFill>
                  <a:schemeClr val="accent6"/>
                </a:solidFill>
                <a:latin typeface="Inria Sans"/>
                <a:ea typeface="Inria Sans"/>
                <a:cs typeface="Inria Sans"/>
                <a:sym typeface="Inria Sans"/>
              </a:rPr>
              <a:t>some might turn the objects into binary formats where others might use different string</a:t>
            </a:r>
            <a:endParaRPr b="1" sz="12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rPr b="1" lang="en" sz="1200">
                <a:solidFill>
                  <a:schemeClr val="accent6"/>
                </a:solidFill>
                <a:latin typeface="Inria Sans"/>
                <a:ea typeface="Inria Sans"/>
                <a:cs typeface="Inria Sans"/>
                <a:sym typeface="Inria Sans"/>
              </a:rPr>
              <a:t>formats. Some are easy to read, some are very hard to read.</a:t>
            </a:r>
            <a:endParaRPr b="1" sz="1200">
              <a:solidFill>
                <a:schemeClr val="accent6"/>
              </a:solidFill>
              <a:latin typeface="Inria Sans"/>
              <a:ea typeface="Inria Sans"/>
              <a:cs typeface="Inria Sans"/>
              <a:sym typeface="Inria Sans"/>
            </a:endParaRPr>
          </a:p>
          <a:p>
            <a:pPr indent="0" lvl="0" marL="0" marR="0" rtl="0" algn="just">
              <a:lnSpc>
                <a:spcPct val="150000"/>
              </a:lnSpc>
              <a:spcBef>
                <a:spcPts val="0"/>
              </a:spcBef>
              <a:spcAft>
                <a:spcPts val="0"/>
              </a:spcAft>
              <a:buNone/>
            </a:pPr>
            <a:r>
              <a:t/>
            </a:r>
            <a:endParaRPr b="1" sz="12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ppt_w</p:attrName>
                                        </p:attrNameLst>
                                      </p:cBhvr>
                                      <p:tavLst>
                                        <p:tav fmla="" tm="0">
                                          <p:val>
                                            <p:strVal val="0"/>
                                          </p:val>
                                        </p:tav>
                                        <p:tav fmla="" tm="100000">
                                          <p:val>
                                            <p:strVal val="#ppt_w"/>
                                          </p:val>
                                        </p:tav>
                                      </p:tavLst>
                                    </p:anim>
                                    <p:anim calcmode="lin" valueType="num">
                                      <p:cBhvr additive="base">
                                        <p:cTn dur="1000"/>
                                        <p:tgtEl>
                                          <p:spTgt spid="2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9"/>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600">
                <a:latin typeface="Bungee"/>
                <a:ea typeface="Bungee"/>
                <a:cs typeface="Bungee"/>
                <a:sym typeface="Bungee"/>
              </a:rPr>
              <a:t>Insecure deserialization</a:t>
            </a:r>
            <a:endParaRPr sz="2600">
              <a:latin typeface="Bungee"/>
              <a:ea typeface="Bungee"/>
              <a:cs typeface="Bungee"/>
              <a:sym typeface="Bungee"/>
            </a:endParaRPr>
          </a:p>
        </p:txBody>
      </p:sp>
      <p:sp>
        <p:nvSpPr>
          <p:cNvPr id="264" name="Google Shape;264;p1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65" name="Google Shape;265;p19"/>
          <p:cNvSpPr txBox="1"/>
          <p:nvPr/>
        </p:nvSpPr>
        <p:spPr>
          <a:xfrm>
            <a:off x="688825" y="1213300"/>
            <a:ext cx="8623500" cy="3659400"/>
          </a:xfrm>
          <a:prstGeom prst="rect">
            <a:avLst/>
          </a:prstGeom>
          <a:noFill/>
          <a:ln>
            <a:noFill/>
          </a:ln>
        </p:spPr>
        <p:txBody>
          <a:bodyPr anchorCtr="0" anchor="b" bIns="91425" lIns="91425" spcFirstLastPara="1" rIns="91425" wrap="square" tIns="91425">
            <a:spAutoFit/>
          </a:bodyPr>
          <a:lstStyle/>
          <a:p>
            <a:pPr indent="-317500" lvl="0" marL="457200" marR="0" rtl="0" algn="just">
              <a:lnSpc>
                <a:spcPct val="150000"/>
              </a:lnSpc>
              <a:spcBef>
                <a:spcPts val="0"/>
              </a:spcBef>
              <a:spcAft>
                <a:spcPts val="0"/>
              </a:spcAft>
              <a:buClr>
                <a:srgbClr val="FFFF00"/>
              </a:buClr>
              <a:buSzPts val="1400"/>
              <a:buFont typeface="Inria Sans"/>
              <a:buChar char="❏"/>
            </a:pPr>
            <a:r>
              <a:rPr b="1" lang="en">
                <a:solidFill>
                  <a:srgbClr val="FFFF00"/>
                </a:solidFill>
                <a:latin typeface="Inria Sans"/>
                <a:ea typeface="Inria Sans"/>
                <a:cs typeface="Inria Sans"/>
                <a:sym typeface="Inria Sans"/>
              </a:rPr>
              <a:t>How does it occur?</a:t>
            </a:r>
            <a:endParaRPr b="1">
              <a:solidFill>
                <a:srgbClr val="FFFF00"/>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Wherever user input is involved we have a potential for issues either now or later down</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 line. In case of deserialization that time is right now. It is very hard to securely</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serialize or deserialize user input properly because the developer will have to create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their own filtering and blacklists. If you think about it, modern websites have so many</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dependencies and libraries that it's impossible to predict which methods an attacker can</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invoke. If the attacker is really determined they will even chain different methods while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they pass data via sinks.</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What's alarming about Insecure deserialization is that the attack occurs even before the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deserialization is complete. There is a general lack of understanding the whole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deserialization process and how dangerous it can be to Deserialise user input.</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Even adding extra checks on the Deserialised data is going to be pretty ineffective as</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 defect occurs before the deserialization process.</a:t>
            </a:r>
            <a:endParaRPr b="1" sz="15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ppt_w</p:attrName>
                                        </p:attrNameLst>
                                      </p:cBhvr>
                                      <p:tavLst>
                                        <p:tav fmla="" tm="0">
                                          <p:val>
                                            <p:strVal val="0"/>
                                          </p:val>
                                        </p:tav>
                                        <p:tav fmla="" tm="100000">
                                          <p:val>
                                            <p:strVal val="#ppt_w"/>
                                          </p:val>
                                        </p:tav>
                                      </p:tavLst>
                                    </p:anim>
                                    <p:anim calcmode="lin" valueType="num">
                                      <p:cBhvr additive="base">
                                        <p:cTn dur="1000"/>
                                        <p:tgtEl>
                                          <p:spTgt spid="2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0"/>
          <p:cNvSpPr txBox="1"/>
          <p:nvPr>
            <p:ph type="title"/>
          </p:nvPr>
        </p:nvSpPr>
        <p:spPr>
          <a:xfrm>
            <a:off x="1207850" y="855500"/>
            <a:ext cx="80259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600">
                <a:latin typeface="Bungee"/>
                <a:ea typeface="Bungee"/>
                <a:cs typeface="Bungee"/>
                <a:sym typeface="Bungee"/>
              </a:rPr>
              <a:t>How does it occur?</a:t>
            </a:r>
            <a:endParaRPr sz="2600">
              <a:latin typeface="Bungee"/>
              <a:ea typeface="Bungee"/>
              <a:cs typeface="Bungee"/>
              <a:sym typeface="Bungee"/>
            </a:endParaRPr>
          </a:p>
        </p:txBody>
      </p:sp>
      <p:sp>
        <p:nvSpPr>
          <p:cNvPr id="271" name="Google Shape;271;p2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72" name="Google Shape;272;p20"/>
          <p:cNvSpPr txBox="1"/>
          <p:nvPr/>
        </p:nvSpPr>
        <p:spPr>
          <a:xfrm>
            <a:off x="688825" y="1594300"/>
            <a:ext cx="8623500" cy="3336300"/>
          </a:xfrm>
          <a:prstGeom prst="rect">
            <a:avLst/>
          </a:prstGeom>
          <a:noFill/>
          <a:ln>
            <a:noFill/>
          </a:ln>
        </p:spPr>
        <p:txBody>
          <a:bodyPr anchorCtr="0" anchor="b" bIns="91425" lIns="91425" spcFirstLastPara="1" rIns="91425" wrap="square" tIns="91425">
            <a:spAutoFit/>
          </a:bodyPr>
          <a:lstStyle/>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Wherever user input is involved we have a potential for issues either now or later down</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 line. In case of deserialization that time is right now. It is very hard to securely</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serialize or deserialize user input properly because the developer will have to create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their own filtering and blacklists. If you think about it, modern websites have so many</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dependencies and libraries that it's impossible to predict which methods an attacker can</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invoke. If the attacker is really determined they will even chain different methods while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they pass data via sinks.</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What's alarming about Insecure deserialization is that the attack occurs even before the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deserialization is complete. There is a general lack of understanding the whole</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deserialization process and how dangerous it can be to Deserialise user input.</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Even adding extra checks on the Deserialised data is going to be pretty ineffective as</a:t>
            </a:r>
            <a:endParaRPr b="1" sz="1500">
              <a:solidFill>
                <a:schemeClr val="accent6"/>
              </a:solidFill>
              <a:latin typeface="Inria Sans"/>
              <a:ea typeface="Inria Sans"/>
              <a:cs typeface="Inria Sans"/>
              <a:sym typeface="Inria Sans"/>
            </a:endParaRPr>
          </a:p>
          <a:p>
            <a:pPr indent="0" lvl="0" marL="0" marR="0" rtl="0" algn="l">
              <a:lnSpc>
                <a:spcPct val="115000"/>
              </a:lnSpc>
              <a:spcBef>
                <a:spcPts val="0"/>
              </a:spcBef>
              <a:spcAft>
                <a:spcPts val="0"/>
              </a:spcAft>
              <a:buNone/>
            </a:pPr>
            <a:r>
              <a:rPr b="1" lang="en" sz="1500">
                <a:solidFill>
                  <a:schemeClr val="accent6"/>
                </a:solidFill>
                <a:latin typeface="Inria Sans"/>
                <a:ea typeface="Inria Sans"/>
                <a:cs typeface="Inria Sans"/>
                <a:sym typeface="Inria Sans"/>
              </a:rPr>
              <a:t>the defect occurs before the deserialization process.</a:t>
            </a:r>
            <a:endParaRPr b="1" sz="1500">
              <a:solidFill>
                <a:schemeClr val="accent6"/>
              </a:solidFill>
              <a:latin typeface="Inria Sans"/>
              <a:ea typeface="Inria Sans"/>
              <a:cs typeface="Inria Sans"/>
              <a:sym typeface="Inri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1000"/>
                                        <p:tgtEl>
                                          <p:spTgt spid="272"/>
                                        </p:tgtEl>
                                        <p:attrNameLst>
                                          <p:attrName>ppt_w</p:attrName>
                                        </p:attrNameLst>
                                      </p:cBhvr>
                                      <p:tavLst>
                                        <p:tav fmla="" tm="0">
                                          <p:val>
                                            <p:strVal val="0"/>
                                          </p:val>
                                        </p:tav>
                                        <p:tav fmla="" tm="100000">
                                          <p:val>
                                            <p:strVal val="#ppt_w"/>
                                          </p:val>
                                        </p:tav>
                                      </p:tavLst>
                                    </p:anim>
                                    <p:anim calcmode="lin" valueType="num">
                                      <p:cBhvr additive="base">
                                        <p:cTn dur="1000"/>
                                        <p:tgtEl>
                                          <p:spTgt spid="2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