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Titillium Web SemiBold"/>
      <p:regular r:id="rId17"/>
      <p:bold r:id="rId18"/>
      <p:italic r:id="rId19"/>
      <p:boldItalic r:id="rId20"/>
    </p:embeddedFont>
    <p:embeddedFont>
      <p:font typeface="Inria Sans"/>
      <p:regular r:id="rId21"/>
      <p:bold r:id="rId22"/>
      <p:italic r:id="rId23"/>
      <p:boldItalic r:id="rId24"/>
    </p:embeddedFont>
    <p:embeddedFont>
      <p:font typeface="Saira SemiCondensed Medium"/>
      <p:regular r:id="rId25"/>
      <p:bold r:id="rId26"/>
    </p:embeddedFont>
    <p:embeddedFont>
      <p:font typeface="Fira Code Medium"/>
      <p:regular r:id="rId27"/>
      <p:bold r:id="rId28"/>
    </p:embeddedFont>
    <p:embeddedFont>
      <p:font typeface="Titillium Web"/>
      <p:regular r:id="rId29"/>
      <p:bold r:id="rId30"/>
      <p:italic r:id="rId31"/>
      <p:boldItalic r:id="rId32"/>
    </p:embeddedFont>
    <p:embeddedFont>
      <p:font typeface="Saira SemiCondensed SemiBold"/>
      <p:regular r:id="rId33"/>
      <p:bold r:id="rId34"/>
    </p:embeddedFont>
    <p:embeddedFont>
      <p:font typeface="Bungee"/>
      <p:regular r:id="rId35"/>
    </p:embeddedFont>
    <p:embeddedFont>
      <p:font typeface="Inria Sans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SemiBold-boldItalic.fntdata"/><Relationship Id="rId22" Type="http://schemas.openxmlformats.org/officeDocument/2006/relationships/font" Target="fonts/InriaSans-bold.fntdata"/><Relationship Id="rId21" Type="http://schemas.openxmlformats.org/officeDocument/2006/relationships/font" Target="fonts/InriaSans-regular.fntdata"/><Relationship Id="rId24" Type="http://schemas.openxmlformats.org/officeDocument/2006/relationships/font" Target="fonts/InriaSans-boldItalic.fntdata"/><Relationship Id="rId23" Type="http://schemas.openxmlformats.org/officeDocument/2006/relationships/font" Target="fonts/Inria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airaSemiCondensedMedium-bold.fntdata"/><Relationship Id="rId25" Type="http://schemas.openxmlformats.org/officeDocument/2006/relationships/font" Target="fonts/SairaSemiCondensedMedium-regular.fntdata"/><Relationship Id="rId28" Type="http://schemas.openxmlformats.org/officeDocument/2006/relationships/font" Target="fonts/FiraCodeMedium-bold.fntdata"/><Relationship Id="rId27" Type="http://schemas.openxmlformats.org/officeDocument/2006/relationships/font" Target="fonts/FiraCode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TitilliumWeb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TitilliumWeb-italic.fntdata"/><Relationship Id="rId30" Type="http://schemas.openxmlformats.org/officeDocument/2006/relationships/font" Target="fonts/TitilliumWeb-bold.fntdata"/><Relationship Id="rId11" Type="http://schemas.openxmlformats.org/officeDocument/2006/relationships/slide" Target="slides/slide7.xml"/><Relationship Id="rId33" Type="http://schemas.openxmlformats.org/officeDocument/2006/relationships/font" Target="fonts/SairaSemiCondensedSemiBold-regular.fntdata"/><Relationship Id="rId10" Type="http://schemas.openxmlformats.org/officeDocument/2006/relationships/slide" Target="slides/slide6.xml"/><Relationship Id="rId32" Type="http://schemas.openxmlformats.org/officeDocument/2006/relationships/font" Target="fonts/TitilliumWeb-boldItalic.fntdata"/><Relationship Id="rId13" Type="http://schemas.openxmlformats.org/officeDocument/2006/relationships/slide" Target="slides/slide9.xml"/><Relationship Id="rId35" Type="http://schemas.openxmlformats.org/officeDocument/2006/relationships/font" Target="fonts/Bungee-regular.fntdata"/><Relationship Id="rId12" Type="http://schemas.openxmlformats.org/officeDocument/2006/relationships/slide" Target="slides/slide8.xml"/><Relationship Id="rId34" Type="http://schemas.openxmlformats.org/officeDocument/2006/relationships/font" Target="fonts/SairaSemiCondensedSemiBold-bold.fntdata"/><Relationship Id="rId15" Type="http://schemas.openxmlformats.org/officeDocument/2006/relationships/slide" Target="slides/slide11.xml"/><Relationship Id="rId37" Type="http://schemas.openxmlformats.org/officeDocument/2006/relationships/font" Target="fonts/InriaSansLight-bold.fntdata"/><Relationship Id="rId14" Type="http://schemas.openxmlformats.org/officeDocument/2006/relationships/slide" Target="slides/slide10.xml"/><Relationship Id="rId36" Type="http://schemas.openxmlformats.org/officeDocument/2006/relationships/font" Target="fonts/InriaSansLight-regular.fntdata"/><Relationship Id="rId17" Type="http://schemas.openxmlformats.org/officeDocument/2006/relationships/font" Target="fonts/TitilliumWebSemiBold-regular.fntdata"/><Relationship Id="rId39" Type="http://schemas.openxmlformats.org/officeDocument/2006/relationships/font" Target="fonts/InriaSansLight-boldItalic.fntdata"/><Relationship Id="rId16" Type="http://schemas.openxmlformats.org/officeDocument/2006/relationships/slide" Target="slides/slide12.xml"/><Relationship Id="rId38" Type="http://schemas.openxmlformats.org/officeDocument/2006/relationships/font" Target="fonts/InriaSansLight-italic.fntdata"/><Relationship Id="rId19" Type="http://schemas.openxmlformats.org/officeDocument/2006/relationships/font" Target="fonts/TitilliumWebSemiBold-italic.fntdata"/><Relationship Id="rId18" Type="http://schemas.openxmlformats.org/officeDocument/2006/relationships/font" Target="fonts/TitilliumWeb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31c662bba2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31c662bba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31c662bba2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31c662bba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1c0601e97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31c0601e9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ccb3c54a4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ccb3c54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31c662bba2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31c662bba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107d9c78e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3107d9c78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1c662bba2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31c662bba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1c662bba2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31c662bba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1c662bba2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31c662bba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1c662bba2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31c662bba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31c662bba2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31c662bba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 algn="ctr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4" name="Google Shape;104;p6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11" name="Google Shape;111;p7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" name="Google Shape;125;p7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7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7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9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9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"/>
          <p:cNvSpPr txBox="1"/>
          <p:nvPr>
            <p:ph type="ctrTitle"/>
          </p:nvPr>
        </p:nvSpPr>
        <p:spPr>
          <a:xfrm>
            <a:off x="1859775" y="1984825"/>
            <a:ext cx="7458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IDORs </a:t>
            </a:r>
            <a:endParaRPr sz="5900"/>
          </a:p>
        </p:txBody>
      </p:sp>
      <p:pic>
        <p:nvPicPr>
          <p:cNvPr id="200" name="Google Shape;2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32400"/>
                </a:srgbClr>
              </a:gs>
              <a:gs pos="100000">
                <a:srgbClr val="00FFEE">
                  <a:alpha val="31764"/>
                  <a:alpha val="324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12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2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05</a:t>
            </a:r>
            <a:endParaRPr sz="2100"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lang="en" sz="15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60 min</a:t>
            </a:r>
            <a:endParaRPr sz="1500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1839281" y="2836275"/>
            <a:ext cx="65883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BY UNCLE RAT aka THE XSS RAT</a:t>
            </a:r>
            <a:endParaRPr sz="2600">
              <a:solidFill>
                <a:srgbClr val="7F7F7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6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"/>
          <p:cNvSpPr txBox="1"/>
          <p:nvPr>
            <p:ph type="ctrTitle"/>
          </p:nvPr>
        </p:nvSpPr>
        <p:spPr>
          <a:xfrm>
            <a:off x="1823925" y="2218775"/>
            <a:ext cx="41868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5400"/>
              <a:buFont typeface="Impact"/>
              <a:buNone/>
            </a:pPr>
            <a:r>
              <a:rPr lang="en" sz="4200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Attack strategy </a:t>
            </a:r>
            <a:endParaRPr sz="42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70" name="Google Shape;27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600" y="1164216"/>
            <a:ext cx="3574475" cy="2815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/>
          <p:nvPr>
            <p:ph type="ctrTitle"/>
          </p:nvPr>
        </p:nvSpPr>
        <p:spPr>
          <a:xfrm>
            <a:off x="1804775" y="2212375"/>
            <a:ext cx="6777600" cy="1163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First vs second  order IDOR</a:t>
            </a:r>
            <a:endParaRPr sz="42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5400"/>
              <a:buFont typeface="Impact"/>
              <a:buNone/>
            </a:pPr>
            <a:r>
              <a:t/>
            </a:r>
            <a:endParaRPr sz="42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/>
          <p:cNvSpPr txBox="1"/>
          <p:nvPr>
            <p:ph type="title"/>
          </p:nvPr>
        </p:nvSpPr>
        <p:spPr>
          <a:xfrm>
            <a:off x="1207850" y="855500"/>
            <a:ext cx="8025900" cy="72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First vs second  order IDOR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81" name="Google Shape;281;p2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23"/>
          <p:cNvSpPr txBox="1"/>
          <p:nvPr/>
        </p:nvSpPr>
        <p:spPr>
          <a:xfrm>
            <a:off x="688825" y="984700"/>
            <a:ext cx="78378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ria Sans"/>
              <a:buChar char="❏"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Ex 1 GET to /receipt?id=4566 redirects to /succes if okay but to /error if unauthorised for call</a:t>
            </a:r>
            <a:endParaRPr b="1" sz="15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🎯Make call to /receipt?id=4566 while not authorized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🎯Navigate to /succes instead of /error via burp intercept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🎯Get shown receipt that is not yours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ria Sans"/>
              <a:buChar char="❏"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Ex 2 Get /invoice?id=456 might not be possible</a:t>
            </a:r>
            <a:endParaRPr b="1" sz="15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🎯Make POST call to /print/invoices with the id of the invoice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🎯Get shown the PDF you should not see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ria Sans"/>
              <a:buChar char="❏"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Ex 3 The user is not able to edit products that are not theirs</a:t>
            </a:r>
            <a:endParaRPr b="1" sz="15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🎯Import product with the same name as the one you want to overwrite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🎯Overwrite the product info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Agenda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8" name="Google Shape;218;p1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688825" y="1365700"/>
            <a:ext cx="78378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What is it?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Attack strategy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🧊Methods and tools</a:t>
            </a:r>
            <a:endParaRPr b="1" sz="15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🧊Deep dive</a:t>
            </a:r>
            <a:endParaRPr b="1" sz="15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First vs second order IDOR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/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WHAT IS IT ? </a:t>
            </a:r>
            <a:endParaRPr sz="46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5400"/>
              <a:buFont typeface="Impact"/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WHAT IS it?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0" name="Google Shape;230;p1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15"/>
          <p:cNvSpPr txBox="1"/>
          <p:nvPr/>
        </p:nvSpPr>
        <p:spPr>
          <a:xfrm>
            <a:off x="688825" y="1365700"/>
            <a:ext cx="78378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IDOR= insecure direct object reference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Broken access control + Direct object reference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Made popular by the OWASP top 10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In reality, another type of broken access control issue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5400"/>
              <a:buFont typeface="Impact"/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WHAT IS it?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7" name="Google Shape;237;p1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16"/>
          <p:cNvSpPr txBox="1"/>
          <p:nvPr/>
        </p:nvSpPr>
        <p:spPr>
          <a:xfrm>
            <a:off x="688825" y="1365700"/>
            <a:ext cx="7837800" cy="315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Following must be true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Identifier exists in request (ex. UserID=64)</a:t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Broken access control issues exists</a:t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Example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🎯GET /invoice.php?id=12</a:t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POST /personalInfo.php {personId:23,name:"tester"}</a:t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GET /invoices/1234.txt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"/>
          <p:cNvSpPr txBox="1"/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Attack strategy 🧑‍💻</a:t>
            </a:r>
            <a:endParaRPr sz="46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5400"/>
              <a:buFont typeface="Impact"/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Attack strategy – Methods and tools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49" name="Google Shape;249;p1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18"/>
          <p:cNvSpPr txBox="1"/>
          <p:nvPr/>
        </p:nvSpPr>
        <p:spPr>
          <a:xfrm>
            <a:off x="688825" y="1441900"/>
            <a:ext cx="78378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Automated testing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Burp match and replace</a:t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Auto repeater plugin</a:t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Authorize plugin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Manual testing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Copy and paste URL</a:t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Execute JavaScript in the developer console</a:t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Replacing authentication headers in burp repeater</a:t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5400"/>
              <a:buFont typeface="Impact"/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Attack strategy – deep dive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6" name="Google Shape;256;p1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19"/>
          <p:cNvSpPr txBox="1"/>
          <p:nvPr/>
        </p:nvSpPr>
        <p:spPr>
          <a:xfrm>
            <a:off x="688825" y="1441900"/>
            <a:ext cx="78378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Webshop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Test ALL the processes, including buying an item, returning an item, subscribing to a service,....</a:t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Game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IDORs between users</a:t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Newspaper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Subscription confirmations</a:t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Bank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Test ALL the processes</a:t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5400"/>
              <a:buFont typeface="Impact"/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Attack strategy 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63" name="Google Shape;263;p2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20"/>
          <p:cNvSpPr txBox="1"/>
          <p:nvPr/>
        </p:nvSpPr>
        <p:spPr>
          <a:xfrm>
            <a:off x="688825" y="1441900"/>
            <a:ext cx="78378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ria Sans"/>
              <a:buChar char="❏"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B2B application with same tenant policy</a:t>
            </a:r>
            <a:endParaRPr b="1" sz="15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1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rgbClr val="00FF00"/>
                </a:solidFill>
                <a:latin typeface="Inria Sans"/>
                <a:ea typeface="Inria Sans"/>
                <a:cs typeface="Inria Sans"/>
                <a:sym typeface="Inria Sans"/>
              </a:rPr>
              <a:t>If you can't create sub-accounts</a:t>
            </a:r>
            <a:endParaRPr b="1">
              <a:solidFill>
                <a:srgbClr val="00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                            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IDORs between users of same tenant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                            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IDORs between tenant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1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rgbClr val="00FF00"/>
                </a:solidFill>
                <a:latin typeface="Inria Sans"/>
                <a:ea typeface="Inria Sans"/>
                <a:cs typeface="Inria Sans"/>
                <a:sym typeface="Inria Sans"/>
              </a:rPr>
              <a:t>If you can create sub-accounts</a:t>
            </a:r>
            <a:endParaRPr b="1">
              <a:solidFill>
                <a:srgbClr val="00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  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Also test for IDORs between sub accounts</a:t>
            </a:r>
            <a:endParaRPr b="1" sz="15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ria Sans"/>
              <a:buChar char="❏"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B2B application with non-same tenant policy</a:t>
            </a:r>
            <a:endParaRPr b="1" sz="15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1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rgbClr val="00FF00"/>
                </a:solidFill>
                <a:latin typeface="Inria Sans"/>
                <a:ea typeface="Inria Sans"/>
                <a:cs typeface="Inria Sans"/>
                <a:sym typeface="Inria Sans"/>
              </a:rPr>
              <a:t>If you can't create sub-accounts</a:t>
            </a:r>
            <a:endParaRPr b="1">
              <a:solidFill>
                <a:srgbClr val="00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                       🎯IDORs between users of same tenant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1750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400"/>
              <a:buFont typeface="Inria Sans"/>
              <a:buChar char="❏"/>
            </a:pPr>
            <a:r>
              <a:rPr b="1" lang="en">
                <a:solidFill>
                  <a:srgbClr val="00FF00"/>
                </a:solidFill>
                <a:latin typeface="Inria Sans"/>
                <a:ea typeface="Inria Sans"/>
                <a:cs typeface="Inria Sans"/>
                <a:sym typeface="Inria Sans"/>
              </a:rPr>
              <a:t>If you can create sub-accounts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                        🎯Also test for IDORs between sub accounts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