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Inria Sans"/>
      <p:regular r:id="rId13"/>
      <p:bold r:id="rId14"/>
      <p:italic r:id="rId15"/>
      <p:boldItalic r:id="rId16"/>
    </p:embeddedFont>
    <p:embeddedFont>
      <p:font typeface="Saira SemiCondensed Medium"/>
      <p:regular r:id="rId17"/>
      <p:bold r:id="rId18"/>
    </p:embeddedFont>
    <p:embeddedFont>
      <p:font typeface="Fira Code Medium"/>
      <p:regular r:id="rId19"/>
      <p:bold r:id="rId20"/>
    </p:embeddedFont>
    <p:embeddedFont>
      <p:font typeface="Titillium Web"/>
      <p:regular r:id="rId21"/>
      <p:bold r:id="rId22"/>
      <p:italic r:id="rId23"/>
      <p:boldItalic r:id="rId24"/>
    </p:embeddedFont>
    <p:embeddedFont>
      <p:font typeface="Saira SemiCondensed SemiBold"/>
      <p:regular r:id="rId25"/>
      <p:bold r:id="rId26"/>
    </p:embeddedFont>
    <p:embeddedFont>
      <p:font typeface="Bungee"/>
      <p:regular r:id="rId27"/>
    </p:embeddedFont>
    <p:embeddedFont>
      <p:font typeface="Inria Sans Ligh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hoEdMEpg4HI5NQ+euTJzg3Nm7S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CodeMedium-bold.fntdata"/><Relationship Id="rId22" Type="http://schemas.openxmlformats.org/officeDocument/2006/relationships/font" Target="fonts/TitilliumWeb-bold.fntdata"/><Relationship Id="rId21" Type="http://schemas.openxmlformats.org/officeDocument/2006/relationships/font" Target="fonts/TitilliumWeb-regular.fntdata"/><Relationship Id="rId24" Type="http://schemas.openxmlformats.org/officeDocument/2006/relationships/font" Target="fonts/TitilliumWeb-boldItalic.fntdata"/><Relationship Id="rId23" Type="http://schemas.openxmlformats.org/officeDocument/2006/relationships/font" Target="fonts/TitilliumWeb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airaSemiCondensedSemiBold-bold.fntdata"/><Relationship Id="rId25" Type="http://schemas.openxmlformats.org/officeDocument/2006/relationships/font" Target="fonts/SairaSemiCondensedSemiBold-regular.fntdata"/><Relationship Id="rId28" Type="http://schemas.openxmlformats.org/officeDocument/2006/relationships/font" Target="fonts/InriaSansLight-regular.fntdata"/><Relationship Id="rId27" Type="http://schemas.openxmlformats.org/officeDocument/2006/relationships/font" Target="fonts/Bunge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InriaSans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InriaSansLight-boldItalic.fntdata"/><Relationship Id="rId30" Type="http://schemas.openxmlformats.org/officeDocument/2006/relationships/font" Target="fonts/InriaSansLight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font" Target="fonts/InriaSans-regular.fntdata"/><Relationship Id="rId12" Type="http://schemas.openxmlformats.org/officeDocument/2006/relationships/slide" Target="slides/slide8.xml"/><Relationship Id="rId15" Type="http://schemas.openxmlformats.org/officeDocument/2006/relationships/font" Target="fonts/InriaSans-italic.fntdata"/><Relationship Id="rId14" Type="http://schemas.openxmlformats.org/officeDocument/2006/relationships/font" Target="fonts/InriaSans-bold.fntdata"/><Relationship Id="rId17" Type="http://schemas.openxmlformats.org/officeDocument/2006/relationships/font" Target="fonts/SairaSemiCondensedMedium-regular.fntdata"/><Relationship Id="rId16" Type="http://schemas.openxmlformats.org/officeDocument/2006/relationships/font" Target="fonts/InriaSans-boldItalic.fntdata"/><Relationship Id="rId19" Type="http://schemas.openxmlformats.org/officeDocument/2006/relationships/font" Target="fonts/FiraCodeMedium-regular.fntdata"/><Relationship Id="rId18" Type="http://schemas.openxmlformats.org/officeDocument/2006/relationships/font" Target="fonts/SairaSemiCondensed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6a4d5376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136a4d537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36a4d53769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136a4d5376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fdecbb0608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fdecbb060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7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7"/>
            <p:cNvSpPr/>
            <p:nvPr/>
          </p:nvSpPr>
          <p:spPr>
            <a:xfrm>
              <a:off x="7804386" y="3246725"/>
              <a:ext cx="1339607" cy="1788411"/>
            </a:xfrm>
            <a:custGeom>
              <a:rect b="b" l="l" r="r" t="t"/>
              <a:pathLst>
                <a:path extrusionOk="0" h="17087" w="12799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7"/>
            <p:cNvSpPr/>
            <p:nvPr/>
          </p:nvSpPr>
          <p:spPr>
            <a:xfrm>
              <a:off x="6075625" y="4536204"/>
              <a:ext cx="787081" cy="607266"/>
            </a:xfrm>
            <a:custGeom>
              <a:rect b="b" l="l" r="r" t="t"/>
              <a:pathLst>
                <a:path extrusionOk="0" h="5802" w="752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7"/>
            <p:cNvSpPr/>
            <p:nvPr/>
          </p:nvSpPr>
          <p:spPr>
            <a:xfrm>
              <a:off x="0" y="0"/>
              <a:ext cx="3388529" cy="5074369"/>
            </a:xfrm>
            <a:custGeom>
              <a:rect b="b" l="l" r="r" t="t"/>
              <a:pathLst>
                <a:path extrusionOk="0" h="48482" w="32375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7"/>
            <p:cNvSpPr/>
            <p:nvPr/>
          </p:nvSpPr>
          <p:spPr>
            <a:xfrm>
              <a:off x="7809200" y="0"/>
              <a:ext cx="543002" cy="408403"/>
            </a:xfrm>
            <a:custGeom>
              <a:rect b="b" l="l" r="r" t="t"/>
              <a:pathLst>
                <a:path extrusionOk="0" h="3902" w="5188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7"/>
            <p:cNvSpPr/>
            <p:nvPr/>
          </p:nvSpPr>
          <p:spPr>
            <a:xfrm>
              <a:off x="6814982" y="0"/>
              <a:ext cx="546665" cy="408403"/>
            </a:xfrm>
            <a:custGeom>
              <a:rect b="b" l="l" r="r" t="t"/>
              <a:pathLst>
                <a:path extrusionOk="0" h="3902" w="5223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7"/>
            <p:cNvSpPr/>
            <p:nvPr/>
          </p:nvSpPr>
          <p:spPr>
            <a:xfrm>
              <a:off x="1113118" y="4538507"/>
              <a:ext cx="1033567" cy="604964"/>
            </a:xfrm>
            <a:custGeom>
              <a:rect b="b" l="l" r="r" t="t"/>
              <a:pathLst>
                <a:path extrusionOk="0" h="5780" w="9875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7"/>
            <p:cNvSpPr/>
            <p:nvPr/>
          </p:nvSpPr>
          <p:spPr>
            <a:xfrm>
              <a:off x="3845621" y="4533797"/>
              <a:ext cx="1780038" cy="609674"/>
            </a:xfrm>
            <a:custGeom>
              <a:rect b="b" l="l" r="r" t="t"/>
              <a:pathLst>
                <a:path extrusionOk="0" h="5825" w="17007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7"/>
            <p:cNvSpPr/>
            <p:nvPr/>
          </p:nvSpPr>
          <p:spPr>
            <a:xfrm>
              <a:off x="8300919" y="0"/>
              <a:ext cx="843077" cy="1293031"/>
            </a:xfrm>
            <a:custGeom>
              <a:rect b="b" l="l" r="r" t="t"/>
              <a:pathLst>
                <a:path extrusionOk="0" h="12354" w="8055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7"/>
            <p:cNvSpPr/>
            <p:nvPr/>
          </p:nvSpPr>
          <p:spPr>
            <a:xfrm>
              <a:off x="8799755" y="3252691"/>
              <a:ext cx="344243" cy="619198"/>
            </a:xfrm>
            <a:custGeom>
              <a:rect b="b" l="l" r="r" t="t"/>
              <a:pathLst>
                <a:path extrusionOk="0" h="5916" w="3289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7"/>
            <p:cNvSpPr/>
            <p:nvPr/>
          </p:nvSpPr>
          <p:spPr>
            <a:xfrm>
              <a:off x="2489470" y="0"/>
              <a:ext cx="6654496" cy="5143447"/>
            </a:xfrm>
            <a:custGeom>
              <a:rect b="b" l="l" r="r" t="t"/>
              <a:pathLst>
                <a:path extrusionOk="0" h="49142" w="63579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705"/>
                  </a:srgbClr>
                </a:gs>
                <a:gs pos="9000">
                  <a:srgbClr val="FFFFFF">
                    <a:alpha val="44705"/>
                  </a:srgbClr>
                </a:gs>
                <a:gs pos="42000">
                  <a:srgbClr val="FFFFFF">
                    <a:alpha val="44705"/>
                  </a:srgbClr>
                </a:gs>
                <a:gs pos="100000">
                  <a:srgbClr val="FFFFFF">
                    <a:alpha val="44705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7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22" name="Google Shape;22;p7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7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7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450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 grid">
  <p:cSld name="BLANK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"/>
          <p:cNvSpPr/>
          <p:nvPr/>
        </p:nvSpPr>
        <p:spPr>
          <a:xfrm>
            <a:off x="0" y="0"/>
            <a:ext cx="9143953" cy="5143447"/>
          </a:xfrm>
          <a:custGeom>
            <a:rect b="b" l="l" r="r" t="t"/>
            <a:pathLst>
              <a:path extrusionOk="0" h="49142" w="87364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1764"/>
                </a:srgbClr>
              </a:gs>
              <a:gs pos="100000">
                <a:srgbClr val="FFFFFF">
                  <a:alpha val="10196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6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8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27" name="Google Shape;27;p8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8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431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8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8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313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1" name="Google Shape;41;p8"/>
          <p:cNvSpPr txBox="1"/>
          <p:nvPr>
            <p:ph idx="2" type="body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3" name="Google Shape;43;p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44" name="Google Shape;44;p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50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9"/>
          <p:cNvGrpSpPr/>
          <p:nvPr/>
        </p:nvGrpSpPr>
        <p:grpSpPr>
          <a:xfrm>
            <a:off x="0" y="0"/>
            <a:ext cx="9144013" cy="5143473"/>
            <a:chOff x="0" y="0"/>
            <a:chExt cx="9144013" cy="5143473"/>
          </a:xfrm>
        </p:grpSpPr>
        <p:sp>
          <p:nvSpPr>
            <p:cNvPr id="48" name="Google Shape;48;p9"/>
            <p:cNvSpPr/>
            <p:nvPr/>
          </p:nvSpPr>
          <p:spPr>
            <a:xfrm>
              <a:off x="0" y="0"/>
              <a:ext cx="2245588" cy="959673"/>
            </a:xfrm>
            <a:custGeom>
              <a:rect b="b" l="l" r="r" t="t"/>
              <a:pathLst>
                <a:path extrusionOk="0" h="9169" w="21455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5913842" y="2483621"/>
              <a:ext cx="3230171" cy="2659852"/>
            </a:xfrm>
            <a:custGeom>
              <a:rect b="b" l="l" r="r" t="t"/>
              <a:pathLst>
                <a:path extrusionOk="0" h="25413" w="30862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3682571" y="0"/>
              <a:ext cx="1289577" cy="1388277"/>
            </a:xfrm>
            <a:custGeom>
              <a:rect b="b" l="l" r="r" t="t"/>
              <a:pathLst>
                <a:path extrusionOk="0" h="13264" w="12321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9"/>
            <p:cNvSpPr/>
            <p:nvPr/>
          </p:nvSpPr>
          <p:spPr>
            <a:xfrm>
              <a:off x="4920875" y="0"/>
              <a:ext cx="1786004" cy="1382311"/>
            </a:xfrm>
            <a:custGeom>
              <a:rect b="b" l="l" r="r" t="t"/>
              <a:pathLst>
                <a:path extrusionOk="0" h="13207" w="17064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6804446" y="0"/>
              <a:ext cx="898968" cy="951300"/>
            </a:xfrm>
            <a:custGeom>
              <a:rect b="b" l="l" r="r" t="t"/>
              <a:pathLst>
                <a:path extrusionOk="0" h="9089" w="8589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0" y="2054909"/>
              <a:ext cx="2243285" cy="3088559"/>
            </a:xfrm>
            <a:custGeom>
              <a:rect b="b" l="l" r="r" t="t"/>
              <a:pathLst>
                <a:path extrusionOk="0" h="29509" w="21433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5917401" y="2488331"/>
              <a:ext cx="543002" cy="612081"/>
            </a:xfrm>
            <a:custGeom>
              <a:rect b="b" l="l" r="r" t="t"/>
              <a:pathLst>
                <a:path extrusionOk="0" h="5848" w="5188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9"/>
          <p:cNvSpPr/>
          <p:nvPr/>
        </p:nvSpPr>
        <p:spPr>
          <a:xfrm>
            <a:off x="9061884" y="5072013"/>
            <a:ext cx="82162" cy="71486"/>
          </a:xfrm>
          <a:custGeom>
            <a:rect b="b" l="l" r="r" t="t"/>
            <a:pathLst>
              <a:path extrusionOk="0" h="683" w="785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/>
          <p:nvPr/>
        </p:nvSpPr>
        <p:spPr>
          <a:xfrm>
            <a:off x="0" y="0"/>
            <a:ext cx="116806" cy="92943"/>
          </a:xfrm>
          <a:custGeom>
            <a:rect b="b" l="l" r="r" t="t"/>
            <a:pathLst>
              <a:path extrusionOk="0" h="888" w="1116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058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8147416" y="0"/>
            <a:ext cx="996620" cy="953707"/>
          </a:xfrm>
          <a:custGeom>
            <a:rect b="b" l="l" r="r" t="t"/>
            <a:pathLst>
              <a:path extrusionOk="0" h="9112" w="9522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176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9142791" y="2500263"/>
            <a:ext cx="1256" cy="16746"/>
          </a:xfrm>
          <a:custGeom>
            <a:rect b="b" l="l" r="r" t="t"/>
            <a:pathLst>
              <a:path extrusionOk="0" h="160" w="12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8502234" y="2722888"/>
            <a:ext cx="641806" cy="1045499"/>
          </a:xfrm>
          <a:custGeom>
            <a:rect b="b" l="l" r="r" t="t"/>
            <a:pathLst>
              <a:path extrusionOk="0" h="9989" w="6132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176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9"/>
          <p:cNvSpPr/>
          <p:nvPr/>
        </p:nvSpPr>
        <p:spPr>
          <a:xfrm>
            <a:off x="3289759" y="0"/>
            <a:ext cx="5012512" cy="5143447"/>
          </a:xfrm>
          <a:custGeom>
            <a:rect b="b" l="l" r="r" t="t"/>
            <a:pathLst>
              <a:path extrusionOk="0" h="49142" w="47891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1764"/>
                </a:srgbClr>
              </a:gs>
              <a:gs pos="100000">
                <a:srgbClr val="FFFFFF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/>
          <p:nvPr/>
        </p:nvSpPr>
        <p:spPr>
          <a:xfrm>
            <a:off x="6765091" y="4445691"/>
            <a:ext cx="544258" cy="608522"/>
          </a:xfrm>
          <a:custGeom>
            <a:rect b="b" l="l" r="r" t="t"/>
            <a:pathLst>
              <a:path extrusionOk="0" h="5814" w="520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176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/>
          <p:nvPr/>
        </p:nvSpPr>
        <p:spPr>
          <a:xfrm>
            <a:off x="0" y="0"/>
            <a:ext cx="2845737" cy="3343314"/>
          </a:xfrm>
          <a:custGeom>
            <a:rect b="b" l="l" r="r" t="t"/>
            <a:pathLst>
              <a:path extrusionOk="0" h="31943" w="27189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176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9"/>
          <p:cNvSpPr txBox="1"/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4" name="Google Shape;64;p9"/>
          <p:cNvSpPr txBox="1"/>
          <p:nvPr>
            <p:ph idx="1" type="subTitle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65" name="Google Shape;65;p9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66" name="Google Shape;66;p9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rotWithShape="0" algn="bl">
                <a:schemeClr val="lt1">
                  <a:alpha val="5450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0"/>
          <p:cNvGrpSpPr/>
          <p:nvPr/>
        </p:nvGrpSpPr>
        <p:grpSpPr>
          <a:xfrm>
            <a:off x="-16" y="0"/>
            <a:ext cx="9144053" cy="5143498"/>
            <a:chOff x="-16" y="0"/>
            <a:chExt cx="9144053" cy="5143498"/>
          </a:xfrm>
        </p:grpSpPr>
        <p:sp>
          <p:nvSpPr>
            <p:cNvPr id="70" name="Google Shape;70;p10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0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0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0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431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313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0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0"/>
            <p:cNvSpPr/>
            <p:nvPr/>
          </p:nvSpPr>
          <p:spPr>
            <a:xfrm rot="10800000">
              <a:off x="0" y="26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0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82;p1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indent="-4318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indent="-4318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indent="-4318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1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5" name="Google Shape;85;p10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86" name="Google Shape;86;p10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p10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b="0" i="0" lang="en-US" sz="8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8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1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91" name="Google Shape;91;p11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1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431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1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313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1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4" name="Google Shape;104;p11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05" name="Google Shape;105;p1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6" name="Google Shape;106;p11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07" name="Google Shape;107;p11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50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2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111" name="Google Shape;111;p12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2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431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313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12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2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4" name="Google Shape;124;p12"/>
          <p:cNvSpPr txBox="1"/>
          <p:nvPr>
            <p:ph idx="1" type="body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" name="Google Shape;125;p12"/>
          <p:cNvSpPr txBox="1"/>
          <p:nvPr>
            <p:ph idx="2" type="body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6" name="Google Shape;126;p12"/>
          <p:cNvSpPr txBox="1"/>
          <p:nvPr>
            <p:ph idx="3" type="body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7" name="Google Shape;127;p12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8" name="Google Shape;128;p12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29" name="Google Shape;129;p12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50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3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133" name="Google Shape;133;p13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431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313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13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3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6" name="Google Shape;146;p1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47" name="Google Shape;147;p13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48" name="Google Shape;148;p13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50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4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2" name="Google Shape;152;p14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31764"/>
                  </a:srgbClr>
                </a:gs>
                <a:gs pos="9000">
                  <a:srgbClr val="FFFFFF">
                    <a:alpha val="31764"/>
                  </a:srgbClr>
                </a:gs>
                <a:gs pos="100000">
                  <a:srgbClr val="FFFFFF">
                    <a:alpha val="3176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1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4"/>
          <p:cNvSpPr txBox="1"/>
          <p:nvPr>
            <p:ph idx="1" type="body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68" name="Google Shape;168;p1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69" name="Google Shape;169;p14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0" name="Google Shape;170;p14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50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4" name="Google Shape;174;p15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31764"/>
                  </a:srgbClr>
                </a:gs>
                <a:gs pos="9000">
                  <a:srgbClr val="FFFFFF">
                    <a:alpha val="31764"/>
                  </a:srgbClr>
                </a:gs>
                <a:gs pos="100000">
                  <a:srgbClr val="FFFFFF">
                    <a:alpha val="3176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1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"/>
          <p:cNvSpPr txBox="1"/>
          <p:nvPr>
            <p:ph type="ctrTitle"/>
          </p:nvPr>
        </p:nvSpPr>
        <p:spPr>
          <a:xfrm>
            <a:off x="1839281" y="1482327"/>
            <a:ext cx="7458900" cy="1159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5900"/>
              <a:t>Active Directory Hacking Overview</a:t>
            </a:r>
            <a:endParaRPr sz="5900"/>
          </a:p>
        </p:txBody>
      </p:sp>
      <p:pic>
        <p:nvPicPr>
          <p:cNvPr id="200" name="Google Shape;2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31764"/>
                </a:srgbClr>
              </a:gs>
              <a:gs pos="100000">
                <a:srgbClr val="00FFEE">
                  <a:alpha val="3176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1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"/>
          <p:cNvSpPr txBox="1"/>
          <p:nvPr/>
        </p:nvSpPr>
        <p:spPr>
          <a:xfrm>
            <a:off x="4183750" y="4414250"/>
            <a:ext cx="118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 05</a:t>
            </a:r>
            <a:endParaRPr b="0" i="0" sz="2100" u="none" cap="none" strike="noStrike">
              <a:solidFill>
                <a:srgbClr val="000000"/>
              </a:solidFill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  <p:sp>
        <p:nvSpPr>
          <p:cNvPr id="211" name="Google Shape;211;p1"/>
          <p:cNvSpPr txBox="1"/>
          <p:nvPr/>
        </p:nvSpPr>
        <p:spPr>
          <a:xfrm>
            <a:off x="7641763" y="190738"/>
            <a:ext cx="145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⌛</a:t>
            </a:r>
            <a:r>
              <a:rPr b="0" i="0" lang="en-US" sz="1500" u="none" cap="none" strike="noStrike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60 min</a:t>
            </a:r>
            <a:endParaRPr b="0" i="0" sz="1500" u="none" cap="none" strike="noStrike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2" name="Google Shape;212;p1"/>
          <p:cNvSpPr txBox="1"/>
          <p:nvPr/>
        </p:nvSpPr>
        <p:spPr>
          <a:xfrm>
            <a:off x="1839281" y="2836275"/>
            <a:ext cx="65883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accent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BY UNCLE RAT aka THE XSS RAT</a:t>
            </a:r>
            <a:endParaRPr b="0" i="0" sz="2600" u="none" cap="none" strike="noStrike">
              <a:solidFill>
                <a:srgbClr val="7F7F7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accent6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600">
                <a:latin typeface="Bungee"/>
                <a:ea typeface="Bungee"/>
                <a:cs typeface="Bungee"/>
                <a:sym typeface="Bungee"/>
              </a:rPr>
              <a:t>Birdseye view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8" name="Google Shape;218;p2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2"/>
          <p:cNvSpPr txBox="1"/>
          <p:nvPr/>
        </p:nvSpPr>
        <p:spPr>
          <a:xfrm>
            <a:off x="653100" y="1148709"/>
            <a:ext cx="78378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What is Active Directory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LDAP Attacks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NTLM Challenges and attacks and Pass the hash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SMB Signing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Kerberoasting </a:t>
            </a: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Silver and Gold Tickets</a:t>
            </a: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</a:t>
            </a:r>
            <a:endParaRPr b="1" i="0" sz="1600" u="none" cap="none" strike="noStrike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Group Policy for </a:t>
            </a: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persistence</a:t>
            </a:r>
            <a:endParaRPr b="1" i="0" sz="1600" u="none" cap="none" strike="noStrike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Tools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600">
                <a:latin typeface="Bungee"/>
                <a:ea typeface="Bungee"/>
                <a:cs typeface="Bungee"/>
                <a:sym typeface="Bungee"/>
              </a:rPr>
              <a:t>What is Active Directory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25" name="Google Shape;225;p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3"/>
          <p:cNvSpPr txBox="1"/>
          <p:nvPr/>
        </p:nvSpPr>
        <p:spPr>
          <a:xfrm>
            <a:off x="802375" y="1307252"/>
            <a:ext cx="78378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Windows based </a:t>
            </a: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management</a:t>
            </a: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system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Microsoft directory service, allows for administration and </a:t>
            </a: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Uses a forest and domain </a:t>
            </a: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hierarchy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Has a wide range of features, including Group Policy for ease of domain wide </a:t>
            </a: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management</a:t>
            </a: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Compartmentalizes departments, users, security groups etc…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Wealth of information and the core of a windows network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600">
                <a:latin typeface="Bungee"/>
                <a:ea typeface="Bungee"/>
                <a:cs typeface="Bungee"/>
                <a:sym typeface="Bungee"/>
              </a:rPr>
              <a:t>LDAP Attacks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32" name="Google Shape;232;p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p4"/>
          <p:cNvSpPr txBox="1"/>
          <p:nvPr/>
        </p:nvSpPr>
        <p:spPr>
          <a:xfrm>
            <a:off x="802375" y="1290691"/>
            <a:ext cx="7837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 protocol, used for directory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Pass-back attack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Create a </a:t>
            </a: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rogue</a:t>
            </a: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LDAP Server to grab the LDAP credentials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Use OpenLDAP for this purpose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Edit the ldif file to accept plaintext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36a4d53769_0_0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600">
                <a:latin typeface="Bungee"/>
                <a:ea typeface="Bungee"/>
                <a:cs typeface="Bungee"/>
                <a:sym typeface="Bungee"/>
              </a:rPr>
              <a:t>NTLM Challenges and attacks and Pass the hash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39" name="Google Shape;239;g136a4d53769_0_0"/>
          <p:cNvSpPr txBox="1"/>
          <p:nvPr>
            <p:ph idx="12" type="sldNum"/>
          </p:nvPr>
        </p:nvSpPr>
        <p:spPr>
          <a:xfrm>
            <a:off x="8640175" y="45933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g136a4d53769_0_0"/>
          <p:cNvSpPr txBox="1"/>
          <p:nvPr/>
        </p:nvSpPr>
        <p:spPr>
          <a:xfrm>
            <a:off x="802375" y="1660023"/>
            <a:ext cx="78378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NTLM used by AD to authenticate identities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User Hashes are dumped from SAM or lsass, other methods.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Hashes can be bruteforced, or replayed or passed to impersonate the user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Actual Password is not necessarily needed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600">
                <a:latin typeface="Bungee"/>
                <a:ea typeface="Bungee"/>
                <a:cs typeface="Bungee"/>
                <a:sym typeface="Bungee"/>
              </a:rPr>
              <a:t>SMB Signing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46" name="Google Shape;246;p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5"/>
          <p:cNvSpPr txBox="1"/>
          <p:nvPr/>
        </p:nvSpPr>
        <p:spPr>
          <a:xfrm>
            <a:off x="802375" y="1660023"/>
            <a:ext cx="78378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Allows for client to server communication, </a:t>
            </a: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network</a:t>
            </a: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messaging, etc</a:t>
            </a:r>
            <a:endParaRPr b="1" i="0" sz="1600" u="none" cap="none" strike="noStrike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Attack can be a rogue MITM attack relaying the SMB auth to get a session</a:t>
            </a:r>
            <a:endParaRPr b="1" i="0" sz="1600" u="none" cap="none" strike="noStrike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SMB signing should not be enforced to have success</a:t>
            </a:r>
            <a:endParaRPr b="1" i="0" sz="1600" u="none" cap="none" strike="noStrike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Tools to fit the job: Responder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36a4d53769_0_6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600">
                <a:latin typeface="Bungee"/>
                <a:ea typeface="Bungee"/>
                <a:cs typeface="Bungee"/>
                <a:sym typeface="Bungee"/>
              </a:rPr>
              <a:t>Kerberoasting Silver and Gold Tickets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53" name="Google Shape;253;g136a4d53769_0_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g136a4d53769_0_6"/>
          <p:cNvSpPr txBox="1"/>
          <p:nvPr/>
        </p:nvSpPr>
        <p:spPr>
          <a:xfrm>
            <a:off x="802375" y="1660023"/>
            <a:ext cx="78378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Kerberos is the auth service for windows domains and networks</a:t>
            </a:r>
            <a:endParaRPr b="1" i="0" sz="1600" u="none" cap="none" strike="noStrike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Golden Tickets allow you to impersonate the krbtgt and dump the tgt for any user on the domain, giving you complete access, but its not discreet.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Silver Tickets are similar but are limited to a particular service, preferably one with admin access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Kerberoasting is grabbing a service ticket, and attempting to crack the service password from that ticket.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Tools for these attacks include: Impacket, Bloodhound, Mimikatz and others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decbb0608_0_2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1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600">
                <a:latin typeface="Bungee"/>
                <a:ea typeface="Bungee"/>
                <a:cs typeface="Bungee"/>
                <a:sym typeface="Bungee"/>
              </a:rPr>
              <a:t>Group Policy for persistence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60" name="Google Shape;260;gfdecbb0608_0_2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" name="Google Shape;261;gfdecbb0608_0_2"/>
          <p:cNvSpPr txBox="1"/>
          <p:nvPr/>
        </p:nvSpPr>
        <p:spPr>
          <a:xfrm>
            <a:off x="802375" y="1660023"/>
            <a:ext cx="7837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Group policy allows for pushing standard settings throughout a domain, allowing for administrators to set rules and policies applied group wide.</a:t>
            </a:r>
            <a:endParaRPr b="1" i="0" sz="1600" u="none" cap="none" strike="noStrike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If group policy access is gained, it can be used to make backdoors, lessen security, etc.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Understanding of how GP works is key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