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Inria Sans"/>
      <p:regular r:id="rId12"/>
      <p:bold r:id="rId13"/>
      <p:italic r:id="rId14"/>
      <p:boldItalic r:id="rId15"/>
    </p:embeddedFont>
    <p:embeddedFont>
      <p:font typeface="Saira SemiCondensed Medium"/>
      <p:regular r:id="rId16"/>
      <p:bold r:id="rId17"/>
    </p:embeddedFont>
    <p:embeddedFont>
      <p:font typeface="Fira Code Medium"/>
      <p:regular r:id="rId18"/>
      <p:bold r:id="rId19"/>
    </p:embeddedFont>
    <p:embeddedFont>
      <p:font typeface="Titillium Web"/>
      <p:regular r:id="rId20"/>
      <p:bold r:id="rId21"/>
      <p:italic r:id="rId22"/>
      <p:boldItalic r:id="rId23"/>
    </p:embeddedFont>
    <p:embeddedFont>
      <p:font typeface="Saira SemiCondensed SemiBold"/>
      <p:regular r:id="rId24"/>
      <p:bold r:id="rId25"/>
    </p:embeddedFont>
    <p:embeddedFont>
      <p:font typeface="Bungee"/>
      <p:regular r:id="rId26"/>
    </p:embeddedFont>
    <p:embeddedFont>
      <p:font typeface="Inria Sans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iByqgSKCM6yoWQQ0LLMibjBmdE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regular.fntdata"/><Relationship Id="rId22" Type="http://schemas.openxmlformats.org/officeDocument/2006/relationships/font" Target="fonts/TitilliumWeb-italic.fntdata"/><Relationship Id="rId21" Type="http://schemas.openxmlformats.org/officeDocument/2006/relationships/font" Target="fonts/TitilliumWeb-bold.fntdata"/><Relationship Id="rId24" Type="http://schemas.openxmlformats.org/officeDocument/2006/relationships/font" Target="fonts/SairaSemiCondensedSemiBold-regular.fntdata"/><Relationship Id="rId23" Type="http://schemas.openxmlformats.org/officeDocument/2006/relationships/font" Target="fonts/TitilliumWeb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ungee-regular.fntdata"/><Relationship Id="rId25" Type="http://schemas.openxmlformats.org/officeDocument/2006/relationships/font" Target="fonts/SairaSemiCondensedSemiBold-bold.fntdata"/><Relationship Id="rId28" Type="http://schemas.openxmlformats.org/officeDocument/2006/relationships/font" Target="fonts/InriaSansLight-bold.fntdata"/><Relationship Id="rId27" Type="http://schemas.openxmlformats.org/officeDocument/2006/relationships/font" Target="fonts/InriaSans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InriaSans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InriaSans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InriaSans-bold.fntdata"/><Relationship Id="rId12" Type="http://schemas.openxmlformats.org/officeDocument/2006/relationships/font" Target="fonts/InriaSans-regular.fntdata"/><Relationship Id="rId15" Type="http://schemas.openxmlformats.org/officeDocument/2006/relationships/font" Target="fonts/InriaSans-boldItalic.fntdata"/><Relationship Id="rId14" Type="http://schemas.openxmlformats.org/officeDocument/2006/relationships/font" Target="fonts/InriaSans-italic.fntdata"/><Relationship Id="rId17" Type="http://schemas.openxmlformats.org/officeDocument/2006/relationships/font" Target="fonts/SairaSemiCondensedMedium-bold.fntdata"/><Relationship Id="rId16" Type="http://schemas.openxmlformats.org/officeDocument/2006/relationships/font" Target="fonts/SairaSemiCondensedMedium-regular.fntdata"/><Relationship Id="rId19" Type="http://schemas.openxmlformats.org/officeDocument/2006/relationships/font" Target="fonts/FiraCodeMedium-bold.fntdata"/><Relationship Id="rId18" Type="http://schemas.openxmlformats.org/officeDocument/2006/relationships/font" Target="fonts/FiraCode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6a4d5376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36a4d537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6a4d53769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136a4d537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7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7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7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7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7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9000">
                  <a:srgbClr val="FFFFFF">
                    <a:alpha val="45098"/>
                  </a:srgbClr>
                </a:gs>
                <a:gs pos="42000">
                  <a:srgbClr val="FFFFFF">
                    <a:alpha val="45098"/>
                  </a:srgbClr>
                </a:gs>
                <a:gs pos="100000">
                  <a:srgbClr val="FFFFFF">
                    <a:alpha val="45098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7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7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7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2156"/>
                  </a:srgbClr>
                </a:gs>
                <a:gs pos="100000">
                  <a:srgbClr val="00FFEE">
                    <a:alpha val="3215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490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156"/>
                </a:srgbClr>
              </a:gs>
              <a:gs pos="100000">
                <a:srgbClr val="FFFFFF">
                  <a:alpha val="10588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8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27" name="Google Shape;27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70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705"/>
                  </a:srgbClr>
                </a:gs>
                <a:gs pos="100000">
                  <a:srgbClr val="FFFFFF">
                    <a:alpha val="1058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3" name="Google Shape;43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44" name="Google Shape;44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2156"/>
                  </a:srgbClr>
                </a:gs>
                <a:gs pos="100000">
                  <a:srgbClr val="00FFEE">
                    <a:alpha val="3215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90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9"/>
          <p:cNvGrpSpPr/>
          <p:nvPr/>
        </p:nvGrpSpPr>
        <p:grpSpPr>
          <a:xfrm>
            <a:off x="0" y="0"/>
            <a:ext cx="9144013" cy="5143473"/>
            <a:chOff x="0" y="0"/>
            <a:chExt cx="9144013" cy="5143473"/>
          </a:xfrm>
        </p:grpSpPr>
        <p:sp>
          <p:nvSpPr>
            <p:cNvPr id="48" name="Google Shape;48;p9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9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156"/>
                </a:srgbClr>
              </a:gs>
              <a:gs pos="100000">
                <a:srgbClr val="FFFFFF">
                  <a:alpha val="10588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65" name="Google Shape;65;p9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66" name="Google Shape;66;p9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2156"/>
                  </a:srgbClr>
                </a:gs>
                <a:gs pos="100000">
                  <a:srgbClr val="00FFEE">
                    <a:alpha val="3215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490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0"/>
          <p:cNvGrpSpPr/>
          <p:nvPr/>
        </p:nvGrpSpPr>
        <p:grpSpPr>
          <a:xfrm>
            <a:off x="-16" y="0"/>
            <a:ext cx="9144053" cy="5143498"/>
            <a:chOff x="-16" y="0"/>
            <a:chExt cx="9144053" cy="5143498"/>
          </a:xfrm>
        </p:grpSpPr>
        <p:sp>
          <p:nvSpPr>
            <p:cNvPr id="70" name="Google Shape;70;p10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70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705"/>
                  </a:srgbClr>
                </a:gs>
                <a:gs pos="100000">
                  <a:srgbClr val="FFFFFF">
                    <a:alpha val="1058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5" name="Google Shape;85;p10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86" name="Google Shape;86;p10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32156"/>
                  </a:srgbClr>
                </a:gs>
                <a:gs pos="100000">
                  <a:srgbClr val="00FFEE">
                    <a:alpha val="3215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10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49803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0" i="0" lang="en-US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1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91" name="Google Shape;91;p11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70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705"/>
                  </a:srgbClr>
                </a:gs>
                <a:gs pos="100000">
                  <a:srgbClr val="FFFFFF">
                    <a:alpha val="1058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6" name="Google Shape;106;p11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11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2156"/>
                  </a:srgbClr>
                </a:gs>
                <a:gs pos="100000">
                  <a:srgbClr val="00FFEE">
                    <a:alpha val="3215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90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2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11" name="Google Shape;111;p12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70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705"/>
                  </a:srgbClr>
                </a:gs>
                <a:gs pos="100000">
                  <a:srgbClr val="FFFFFF">
                    <a:alpha val="1058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2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2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12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12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8" name="Google Shape;128;p12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12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2156"/>
                  </a:srgbClr>
                </a:gs>
                <a:gs pos="100000">
                  <a:srgbClr val="00FFEE">
                    <a:alpha val="3215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90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3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33" name="Google Shape;133;p13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470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705"/>
                  </a:srgbClr>
                </a:gs>
                <a:gs pos="100000">
                  <a:srgbClr val="FFFFFF">
                    <a:alpha val="1058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13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7" name="Google Shape;147;p13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13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2156"/>
                  </a:srgbClr>
                </a:gs>
                <a:gs pos="100000">
                  <a:srgbClr val="00FFEE">
                    <a:alpha val="3215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90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4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14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2156"/>
                  </a:srgbClr>
                </a:gs>
                <a:gs pos="9000">
                  <a:srgbClr val="FFFFFF">
                    <a:alpha val="32156"/>
                  </a:srgbClr>
                </a:gs>
                <a:gs pos="100000">
                  <a:srgbClr val="FFFFFF">
                    <a:alpha val="3215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1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1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9" name="Google Shape;169;p14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14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2156"/>
                  </a:srgbClr>
                </a:gs>
                <a:gs pos="100000">
                  <a:srgbClr val="00FFEE">
                    <a:alpha val="3215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90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5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2156"/>
                  </a:srgbClr>
                </a:gs>
                <a:gs pos="9000">
                  <a:srgbClr val="FFFFFF">
                    <a:alpha val="32156"/>
                  </a:srgbClr>
                </a:gs>
                <a:gs pos="100000">
                  <a:srgbClr val="FFFFFF">
                    <a:alpha val="3215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1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 txBox="1"/>
          <p:nvPr>
            <p:ph type="ctrTitle"/>
          </p:nvPr>
        </p:nvSpPr>
        <p:spPr>
          <a:xfrm>
            <a:off x="1839281" y="1482327"/>
            <a:ext cx="74589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900"/>
              <a:t>Network hacking methdology</a:t>
            </a:r>
            <a:endParaRPr sz="5900"/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32156"/>
                </a:srgbClr>
              </a:gs>
              <a:gs pos="100000">
                <a:srgbClr val="00FFEE">
                  <a:alpha val="32156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05</a:t>
            </a:r>
            <a:endParaRPr b="0" i="0" sz="2100" u="none" cap="none" strike="noStrike">
              <a:solidFill>
                <a:srgbClr val="000000"/>
              </a:solidFill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b="0" i="0" lang="en-US" sz="1500" u="none" cap="none" strike="noStrik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60 min</a:t>
            </a:r>
            <a:endParaRPr b="0" i="0" sz="1500" u="none" cap="none" strike="noStrike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"/>
          <p:cNvSpPr txBox="1"/>
          <p:nvPr/>
        </p:nvSpPr>
        <p:spPr>
          <a:xfrm>
            <a:off x="1839281" y="2836275"/>
            <a:ext cx="65883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accent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BY UNCLE RAT aka THE XSS RAT</a:t>
            </a:r>
            <a:endParaRPr b="0" i="0" sz="2600" u="none" cap="none" strike="noStrike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Birdseye view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2"/>
          <p:cNvSpPr txBox="1"/>
          <p:nvPr/>
        </p:nvSpPr>
        <p:spPr>
          <a:xfrm>
            <a:off x="653100" y="1148709"/>
            <a:ext cx="7837800" cy="313929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Discover hosts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Find out OS version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Try kernel exploits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Find open ports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Banner enum on ports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See if vulnerable version of software runs on port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Test misconfigs</a:t>
            </a:r>
            <a:endParaRPr b="1" i="0" sz="1600" u="none" cap="none" strike="noStrike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Web has biggest attack surface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Discover hosts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25" name="Google Shape;225;p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3"/>
          <p:cNvSpPr txBox="1"/>
          <p:nvPr/>
        </p:nvSpPr>
        <p:spPr>
          <a:xfrm>
            <a:off x="802375" y="1307252"/>
            <a:ext cx="7837800" cy="240062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Nmap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First scan network to only find hosts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Top 1000 ports TCP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OS host discovery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 zenmap to keep overview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INVESTIGATE EVERY HOST, EVERY PORT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Exploits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2" name="Google Shape;232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4"/>
          <p:cNvSpPr txBox="1"/>
          <p:nvPr/>
        </p:nvSpPr>
        <p:spPr>
          <a:xfrm>
            <a:off x="802375" y="1290691"/>
            <a:ext cx="7837800" cy="203129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Try kernel exploits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Vulnerable software on ports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Misconfigurations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Web has big attack surface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Investigate all options (if not known, google how to exploit)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6a4d53769_0_0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1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Next steps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9" name="Google Shape;239;g136a4d53769_0_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g136a4d53769_0_0"/>
          <p:cNvSpPr txBox="1"/>
          <p:nvPr/>
        </p:nvSpPr>
        <p:spPr>
          <a:xfrm>
            <a:off x="802375" y="1660023"/>
            <a:ext cx="7837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More open ports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All TCP ports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All UDP ports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 background while investigating previous scans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05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Packet Capture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6" name="Google Shape;246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5"/>
          <p:cNvSpPr txBox="1"/>
          <p:nvPr/>
        </p:nvSpPr>
        <p:spPr>
          <a:xfrm>
            <a:off x="802375" y="1660023"/>
            <a:ext cx="7837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Why capture packets?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Promiscuous mode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Location of the capture matters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 Filters to only capture what you need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Learning how to read the packets to tell a story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Tools to fit the job: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6a4d53769_0_6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471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latin typeface="Bungee"/>
                <a:ea typeface="Bungee"/>
                <a:cs typeface="Bungee"/>
                <a:sym typeface="Bungee"/>
              </a:rPr>
              <a:t>Packet Capture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3" name="Google Shape;253;g136a4d53769_0_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g136a4d53769_0_6"/>
          <p:cNvSpPr txBox="1"/>
          <p:nvPr/>
        </p:nvSpPr>
        <p:spPr>
          <a:xfrm>
            <a:off x="802375" y="1660023"/>
            <a:ext cx="7837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Tools: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○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Wireshark - https://www.wireshark.org/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○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Tcpdump - https://www.tcpdump.org/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○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Solarwinds Deep Packet Analysis Tool 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Location of the capture matters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 Filters to only capture what you need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B838"/>
              </a:buClr>
              <a:buSzPts val="1600"/>
              <a:buFont typeface="Noto Sans Symbols"/>
              <a:buChar char="⮚"/>
            </a:pPr>
            <a:r>
              <a:rPr lang="en-US"/>
              <a:t>Lets download Wireshark!!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